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94" r:id="rId21"/>
    <p:sldId id="295" r:id="rId22"/>
    <p:sldId id="296" r:id="rId23"/>
    <p:sldId id="297" r:id="rId24"/>
    <p:sldId id="275" r:id="rId25"/>
    <p:sldId id="276" r:id="rId26"/>
    <p:sldId id="277" r:id="rId27"/>
    <p:sldId id="278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5" roundtripDataSignature="AMtx7mijYQOHWNSDnw9b4zVXrOgxr1fiZ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lia Candella De Oliveira Pinheir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33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33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9-18T19:48:24.493" idx="1">
    <p:pos x="593" y="1343"/>
    <p:text>Sugestão de texto:
São adotadas medidas consultivas às áreas, contribuindo pedagogicamente para o
desempenho e desenvolvimento do servidor/gestão/instituição.
ou
São adotadas ações consultivas e pedagógicas no processo avaliativo, sempre que identificados fatores que possam, de alguma forma, estar impactado negativamente não só o desempenho do servidor, como também o seu próprio desenvolvimento na instituição.</p:text>
    <p:extLst>
      <p:ext uri="{C676402C-5697-4E1C-873F-D02D1690AC5C}">
        <p15:threadingInfo xmlns:p15="http://schemas.microsoft.com/office/powerpoint/2012/main" xmlns="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G9nME4Y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n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n"/>
          <p:cNvSpPr txBox="1"/>
          <p:nvPr/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2475" cy="3419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" name="Google Shape;12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n"/>
          <p:cNvSpPr txBox="1"/>
          <p:nvPr/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29023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6" name="Google Shape;66;p1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6" name="Google Shape;156;p10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" name="Google Shape;1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65" name="Google Shape;165;p11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Google Shape;17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4" name="Google Shape;174;p12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Google Shape;18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3" name="Google Shape;183;p13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2" name="Google Shape;192;p14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Google Shape;19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0" name="Google Shape;200;p15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" name="Google Shape;20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8" name="Google Shape;208;p16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" name="Google Shape;21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16" name="Google Shape;216;p17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3" name="Google Shape;22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4" name="Google Shape;224;p18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Google Shape;23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2" name="Google Shape;232;p19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3" name="Google Shape;73;p2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Google Shape;24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41" name="Google Shape;241;p20:notes"/>
          <p:cNvSpPr txBox="1"/>
          <p:nvPr/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Google Shape;24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49" name="Google Shape;249;p21:notes"/>
          <p:cNvSpPr txBox="1"/>
          <p:nvPr/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Google Shape;25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57" name="Google Shape;257;p22:notes"/>
          <p:cNvSpPr txBox="1"/>
          <p:nvPr/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4" name="Google Shape;264;p23:notes"/>
          <p:cNvSpPr txBox="1"/>
          <p:nvPr/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27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6" name="Google Shape;26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Google Shape;28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81" name="Google Shape;281;p25:notes"/>
          <p:cNvSpPr txBox="1"/>
          <p:nvPr/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8" name="Google Shape;288;p26:notes"/>
          <p:cNvSpPr txBox="1"/>
          <p:nvPr/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0" name="Google Shape;290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7" name="Google Shape;297;p27:notes"/>
          <p:cNvSpPr txBox="1"/>
          <p:nvPr/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9" name="Google Shape;299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28:notes"/>
          <p:cNvSpPr txBox="1"/>
          <p:nvPr/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31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8" name="Google Shape;308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32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5" name="Google Shape;315;p29:notes"/>
          <p:cNvSpPr txBox="1"/>
          <p:nvPr/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7" name="Google Shape;317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Google Shape;324;p30:notes"/>
          <p:cNvSpPr txBox="1"/>
          <p:nvPr/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33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6" name="Google Shape;326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1" name="Google Shape;81;p3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34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3" name="Google Shape;333;p31:notes"/>
          <p:cNvSpPr txBox="1"/>
          <p:nvPr/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34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5" name="Google Shape;335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35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2" name="Google Shape;342;p32:notes"/>
          <p:cNvSpPr txBox="1"/>
          <p:nvPr/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4" name="Google Shape;344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36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0" name="Google Shape;350;p33:notes"/>
          <p:cNvSpPr txBox="1"/>
          <p:nvPr/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36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2" name="Google Shape;352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37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8" name="Google Shape;358;p34:notes"/>
          <p:cNvSpPr txBox="1"/>
          <p:nvPr/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0" name="Google Shape;360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38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7" name="Google Shape;367;p35:notes"/>
          <p:cNvSpPr txBox="1"/>
          <p:nvPr/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38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9" name="Google Shape;369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39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6" name="Google Shape;376;p36:notes"/>
          <p:cNvSpPr txBox="1"/>
          <p:nvPr/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39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8" name="Google Shape;378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40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5" name="Google Shape;385;p37:notes"/>
          <p:cNvSpPr txBox="1"/>
          <p:nvPr/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7" name="Google Shape;387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4" name="Google Shape;394;p38:notes"/>
          <p:cNvSpPr txBox="1"/>
          <p:nvPr/>
        </p:nvSpPr>
        <p:spPr>
          <a:xfrm>
            <a:off x="3884613" y="8685213"/>
            <a:ext cx="29591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41</a:t>
            </a:fld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6" name="Google Shape;396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9" name="Google Shape;89;p4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7" name="Google Shape;97;p5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5" name="Google Shape;105;p6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1" name="Google Shape;131;p7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40" name="Google Shape;140;p8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2275" cy="447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lvl="0" indent="-207963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48" name="Google Shape;148;p9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76875" cy="410527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9"/>
          <p:cNvSpPr txBox="1">
            <a:spLocks noGrp="1"/>
          </p:cNvSpPr>
          <p:nvPr>
            <p:ph type="title"/>
          </p:nvPr>
        </p:nvSpPr>
        <p:spPr>
          <a:xfrm>
            <a:off x="862013" y="908050"/>
            <a:ext cx="7770812" cy="78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9"/>
          <p:cNvSpPr txBox="1">
            <a:spLocks noGrp="1"/>
          </p:cNvSpPr>
          <p:nvPr>
            <p:ph type="body" idx="1"/>
          </p:nvPr>
        </p:nvSpPr>
        <p:spPr>
          <a:xfrm rot="5400000">
            <a:off x="2822575" y="377825"/>
            <a:ext cx="3714750" cy="7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342900" algn="l"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45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0"/>
          <p:cNvSpPr txBox="1">
            <a:spLocks noGrp="1"/>
          </p:cNvSpPr>
          <p:nvPr>
            <p:ph type="title"/>
          </p:nvPr>
        </p:nvSpPr>
        <p:spPr>
          <a:xfrm rot="5400000">
            <a:off x="5074444" y="2518569"/>
            <a:ext cx="5168900" cy="1947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50"/>
          <p:cNvSpPr txBox="1">
            <a:spLocks noGrp="1"/>
          </p:cNvSpPr>
          <p:nvPr>
            <p:ph type="body" idx="1"/>
          </p:nvPr>
        </p:nvSpPr>
        <p:spPr>
          <a:xfrm rot="5400000">
            <a:off x="1100931" y="645319"/>
            <a:ext cx="5168900" cy="5694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342900" algn="l"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45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1"/>
          <p:cNvSpPr txBox="1">
            <a:spLocks noGrp="1"/>
          </p:cNvSpPr>
          <p:nvPr>
            <p:ph type="title"/>
          </p:nvPr>
        </p:nvSpPr>
        <p:spPr>
          <a:xfrm>
            <a:off x="862013" y="908050"/>
            <a:ext cx="7770812" cy="78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1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83500" cy="371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342900" algn="l"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45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3pPr>
            <a:lvl4pPr lvl="3" algn="ctr">
              <a:spcBef>
                <a:spcPts val="45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spcBef>
                <a:spcPts val="45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spcBef>
                <a:spcPts val="4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4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4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45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4"/>
          <p:cNvSpPr txBox="1">
            <a:spLocks noGrp="1"/>
          </p:cNvSpPr>
          <p:nvPr>
            <p:ph type="title"/>
          </p:nvPr>
        </p:nvSpPr>
        <p:spPr>
          <a:xfrm>
            <a:off x="862013" y="908050"/>
            <a:ext cx="7770812" cy="78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4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3765550" cy="371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406400" algn="l">
              <a:spcBef>
                <a:spcPts val="70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600"/>
              </a:spcBef>
              <a:spcAft>
                <a:spcPts val="0"/>
              </a:spcAft>
              <a:buSzPts val="2400"/>
              <a:buChar char="–"/>
              <a:defRPr sz="2400"/>
            </a:lvl2pPr>
            <a:lvl3pPr marL="1371600" lvl="2" indent="-355600" algn="l"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45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44"/>
          <p:cNvSpPr txBox="1">
            <a:spLocks noGrp="1"/>
          </p:cNvSpPr>
          <p:nvPr>
            <p:ph type="body" idx="2"/>
          </p:nvPr>
        </p:nvSpPr>
        <p:spPr>
          <a:xfrm>
            <a:off x="4756150" y="2362200"/>
            <a:ext cx="3765550" cy="371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406400" algn="l">
              <a:spcBef>
                <a:spcPts val="70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600"/>
              </a:spcBef>
              <a:spcAft>
                <a:spcPts val="0"/>
              </a:spcAft>
              <a:buSzPts val="2400"/>
              <a:buChar char="–"/>
              <a:defRPr sz="2400"/>
            </a:lvl2pPr>
            <a:lvl3pPr marL="1371600" lvl="2" indent="-355600" algn="l"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45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4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381000" algn="l">
              <a:spcBef>
                <a:spcPts val="70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600"/>
              </a:spcBef>
              <a:spcAft>
                <a:spcPts val="0"/>
              </a:spcAft>
              <a:buSzPts val="2000"/>
              <a:buChar char="–"/>
              <a:defRPr sz="2000"/>
            </a:lvl2pPr>
            <a:lvl3pPr marL="1371600" lvl="2" indent="-342900" algn="l"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spcBef>
                <a:spcPts val="45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30200" algn="l">
              <a:spcBef>
                <a:spcPts val="45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45" name="Google Shape;45;p4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381000" algn="l">
              <a:spcBef>
                <a:spcPts val="70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600"/>
              </a:spcBef>
              <a:spcAft>
                <a:spcPts val="0"/>
              </a:spcAft>
              <a:buSzPts val="2000"/>
              <a:buChar char="–"/>
              <a:defRPr sz="2000"/>
            </a:lvl2pPr>
            <a:lvl3pPr marL="1371600" lvl="2" indent="-342900" algn="l"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spcBef>
                <a:spcPts val="45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30200" algn="l">
              <a:spcBef>
                <a:spcPts val="45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6"/>
          <p:cNvSpPr txBox="1">
            <a:spLocks noGrp="1"/>
          </p:cNvSpPr>
          <p:nvPr>
            <p:ph type="title"/>
          </p:nvPr>
        </p:nvSpPr>
        <p:spPr>
          <a:xfrm>
            <a:off x="862013" y="908050"/>
            <a:ext cx="7770812" cy="78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431800" algn="l">
              <a:spcBef>
                <a:spcPts val="7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60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381000" algn="l"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spcBef>
                <a:spcPts val="450"/>
              </a:spcBef>
              <a:spcAft>
                <a:spcPts val="0"/>
              </a:spcAft>
              <a:buSzPts val="2000"/>
              <a:buChar char="–"/>
              <a:defRPr sz="2000"/>
            </a:lvl4pPr>
            <a:lvl5pPr marL="2286000" lvl="4" indent="-355600" algn="l">
              <a:spcBef>
                <a:spcPts val="450"/>
              </a:spcBef>
              <a:spcAft>
                <a:spcPts val="0"/>
              </a:spcAft>
              <a:buSzPts val="2000"/>
              <a:buChar char="»"/>
              <a:defRPr sz="2000"/>
            </a:lvl5pPr>
            <a:lvl6pPr marL="2743200" lvl="5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52" name="Google Shape;52;p4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4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4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4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4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4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45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4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R="0" lvl="0" algn="l" rtl="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4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4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4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4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4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4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45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9"/>
          <p:cNvSpPr/>
          <p:nvPr/>
        </p:nvSpPr>
        <p:spPr>
          <a:xfrm>
            <a:off x="-9525" y="0"/>
            <a:ext cx="755650" cy="6861175"/>
          </a:xfrm>
          <a:prstGeom prst="rect">
            <a:avLst/>
          </a:prstGeom>
          <a:gradFill>
            <a:gsLst>
              <a:gs pos="0">
                <a:srgbClr val="B2B2B2"/>
              </a:gs>
              <a:gs pos="100000">
                <a:srgbClr val="52525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9"/>
          <p:cNvSpPr/>
          <p:nvPr/>
        </p:nvSpPr>
        <p:spPr>
          <a:xfrm>
            <a:off x="468313" y="0"/>
            <a:ext cx="2439987" cy="1160463"/>
          </a:xfrm>
          <a:custGeom>
            <a:avLst/>
            <a:gdLst/>
            <a:ahLst/>
            <a:cxnLst/>
            <a:rect l="l" t="t" r="r" b="b"/>
            <a:pathLst>
              <a:path w="1728" h="735" extrusionOk="0">
                <a:moveTo>
                  <a:pt x="1728" y="0"/>
                </a:moveTo>
                <a:lnTo>
                  <a:pt x="1728" y="480"/>
                </a:lnTo>
                <a:lnTo>
                  <a:pt x="380" y="482"/>
                </a:lnTo>
                <a:lnTo>
                  <a:pt x="354" y="480"/>
                </a:lnTo>
                <a:lnTo>
                  <a:pt x="308" y="489"/>
                </a:lnTo>
                <a:cubicBezTo>
                  <a:pt x="290" y="498"/>
                  <a:pt x="263" y="513"/>
                  <a:pt x="246" y="531"/>
                </a:cubicBezTo>
                <a:cubicBezTo>
                  <a:pt x="229" y="549"/>
                  <a:pt x="215" y="574"/>
                  <a:pt x="206" y="597"/>
                </a:cubicBezTo>
                <a:cubicBezTo>
                  <a:pt x="197" y="620"/>
                  <a:pt x="194" y="643"/>
                  <a:pt x="192" y="666"/>
                </a:cubicBezTo>
                <a:lnTo>
                  <a:pt x="192" y="735"/>
                </a:lnTo>
                <a:lnTo>
                  <a:pt x="0" y="735"/>
                </a:lnTo>
                <a:lnTo>
                  <a:pt x="0" y="480"/>
                </a:lnTo>
                <a:lnTo>
                  <a:pt x="0" y="0"/>
                </a:lnTo>
                <a:lnTo>
                  <a:pt x="1728" y="0"/>
                </a:lnTo>
                <a:close/>
              </a:path>
            </a:pathLst>
          </a:custGeom>
          <a:solidFill>
            <a:srgbClr val="B0B0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" name="Google Shape;18;p39"/>
          <p:cNvGrpSpPr/>
          <p:nvPr/>
        </p:nvGrpSpPr>
        <p:grpSpPr>
          <a:xfrm>
            <a:off x="250825" y="1700213"/>
            <a:ext cx="7381875" cy="230187"/>
            <a:chOff x="158" y="1071"/>
            <a:chExt cx="4650" cy="145"/>
          </a:xfrm>
        </p:grpSpPr>
        <p:sp>
          <p:nvSpPr>
            <p:cNvPr id="19" name="Google Shape;19;p39"/>
            <p:cNvSpPr/>
            <p:nvPr/>
          </p:nvSpPr>
          <p:spPr>
            <a:xfrm>
              <a:off x="398" y="1071"/>
              <a:ext cx="4410" cy="144"/>
            </a:xfrm>
            <a:prstGeom prst="roundRect">
              <a:avLst>
                <a:gd name="adj" fmla="val 0"/>
              </a:avLst>
            </a:prstGeom>
            <a:gradFill>
              <a:gsLst>
                <a:gs pos="0">
                  <a:srgbClr val="333399"/>
                </a:gs>
                <a:gs pos="100000">
                  <a:srgbClr val="17174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9"/>
            <p:cNvSpPr/>
            <p:nvPr/>
          </p:nvSpPr>
          <p:spPr>
            <a:xfrm flipH="1">
              <a:off x="158" y="1071"/>
              <a:ext cx="242" cy="145"/>
            </a:xfrm>
            <a:prstGeom prst="flowChartDelay">
              <a:avLst/>
            </a:prstGeom>
            <a:solidFill>
              <a:srgbClr val="3333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9"/>
          <p:cNvSpPr txBox="1">
            <a:spLocks noGrp="1"/>
          </p:cNvSpPr>
          <p:nvPr>
            <p:ph type="title"/>
          </p:nvPr>
        </p:nvSpPr>
        <p:spPr>
          <a:xfrm>
            <a:off x="862013" y="908050"/>
            <a:ext cx="7770812" cy="78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9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83500" cy="371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marR="0" lvl="0" indent="-406400" algn="l" rtl="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–"/>
              <a:defRPr sz="24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39"/>
          <p:cNvSpPr txBox="1"/>
          <p:nvPr/>
        </p:nvSpPr>
        <p:spPr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39"/>
          <p:cNvSpPr txBox="1"/>
          <p:nvPr/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3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243888" y="5661025"/>
            <a:ext cx="749300" cy="1052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3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943725" y="115888"/>
            <a:ext cx="2200275" cy="5619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capacitacaodcquff.blogspot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ff.br/?q=espaco-do-novo-servidor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/>
          <p:nvPr/>
        </p:nvSpPr>
        <p:spPr>
          <a:xfrm>
            <a:off x="827088" y="2060575"/>
            <a:ext cx="76327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6550" marR="0" lvl="0" indent="-333375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 smtClean="0">
                <a:solidFill>
                  <a:srgbClr val="006666"/>
                </a:solidFill>
                <a:sym typeface="Arial"/>
              </a:rPr>
              <a:t>CONVOCAÇÃO</a:t>
            </a:r>
            <a:r>
              <a:rPr lang="pt-BR" sz="2400" b="1" dirty="0" smtClean="0">
                <a:solidFill>
                  <a:srgbClr val="006666"/>
                </a:solidFill>
                <a:sym typeface="Arial"/>
              </a:rPr>
              <a:t> </a:t>
            </a:r>
            <a:endParaRPr sz="2400" b="1" dirty="0">
              <a:solidFill>
                <a:srgbClr val="006666"/>
              </a:solidFill>
              <a:sym typeface="Arial"/>
            </a:endParaRPr>
          </a:p>
          <a:p>
            <a:pPr marL="336550" marR="0" lvl="0" indent="-333375" algn="ctr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rgbClr val="006666"/>
                </a:solidFill>
              </a:rPr>
              <a:t>CANDIDATOS APROVADOS EM </a:t>
            </a:r>
          </a:p>
          <a:p>
            <a:pPr marL="336550" marR="0" lvl="0" indent="-333375" algn="ctr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rgbClr val="006666"/>
                </a:solidFill>
              </a:rPr>
              <a:t>CONCURSOS PÚBLICOS PARA</a:t>
            </a:r>
          </a:p>
          <a:p>
            <a:pPr marL="336550" marR="0" lvl="0" indent="-333375" algn="ctr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rgbClr val="006666"/>
                </a:solidFill>
              </a:rPr>
              <a:t>PROVIMENTO DE CARGOS </a:t>
            </a:r>
          </a:p>
          <a:p>
            <a:pPr marL="336550" marR="0" lvl="0" indent="-333375" algn="ctr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rgbClr val="006666"/>
                </a:solidFill>
              </a:rPr>
              <a:t>TÉCNICO-ADMINISTRATIVOS EM EDUCAÇÃO</a:t>
            </a:r>
            <a:endParaRPr lang="pt-BR" sz="2400" b="1" dirty="0" smtClean="0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36550" marR="0" lvl="0" indent="-333375" algn="ctr" rtl="0">
              <a:spcBef>
                <a:spcPts val="500"/>
              </a:spcBef>
              <a:spcAft>
                <a:spcPts val="0"/>
              </a:spcAft>
              <a:buNone/>
            </a:pPr>
            <a:endParaRPr lang="pt-BR" sz="2400" b="1" dirty="0" smtClean="0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36550" marR="0" lvl="0" indent="-333375" algn="ctr" rtl="0"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2020</a:t>
            </a:r>
            <a:endParaRPr sz="3200" b="1" dirty="0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"/>
          <p:cNvSpPr txBox="1"/>
          <p:nvPr/>
        </p:nvSpPr>
        <p:spPr>
          <a:xfrm>
            <a:off x="752475" y="836613"/>
            <a:ext cx="7780338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Estágio Probatório e Tutoria</a:t>
            </a:r>
            <a:endParaRPr sz="3600" b="1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0"/>
          <p:cNvSpPr/>
          <p:nvPr/>
        </p:nvSpPr>
        <p:spPr>
          <a:xfrm>
            <a:off x="971550" y="2205038"/>
            <a:ext cx="748823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0"/>
          <p:cNvSpPr/>
          <p:nvPr/>
        </p:nvSpPr>
        <p:spPr>
          <a:xfrm>
            <a:off x="752475" y="2060575"/>
            <a:ext cx="7659688" cy="468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3375" marR="0" lvl="0" indent="-3333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330"/>
              </a:buClr>
              <a:buSzPts val="1800"/>
              <a:buFont typeface="Noto Sans Symbols"/>
              <a:buChar char="✔"/>
            </a:pPr>
            <a:r>
              <a:rPr lang="pt-BR" sz="1800" b="1" u="sng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Estágio Probatório: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Período inicial de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36 meses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, após entrada em exercício, durante o qual a aptidão e a capacidade do servidor serão objeto de avaliação para o desempenho do cargo, observados os fatores de assiduidade, disciplina, capacidade de iniciativa, produtividade e responsabilidade.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330"/>
              </a:buClr>
              <a:buSzPts val="1800"/>
              <a:buFont typeface="Noto Sans Symbols"/>
              <a:buChar char="✔"/>
            </a:pPr>
            <a:r>
              <a:rPr lang="pt-BR" sz="1800" b="1" u="sng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Tutor: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Profissional com maior experiência no setor e nas atividades do cargo em questão, que acompanhará o servidor em Estágio Probatório, auxiliando-o em sua ambientação e integração ao trabalho, durante os primeiros 9 meses de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exercício. O Tutor deverá ser designado pela chefia imediata do servidor, no início do exercício, podendo, ele próprio assumir este papel.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219075" algn="just" rtl="0">
              <a:lnSpc>
                <a:spcPct val="150000"/>
              </a:lnSpc>
              <a:spcBef>
                <a:spcPts val="1700"/>
              </a:spcBef>
              <a:spcAft>
                <a:spcPts val="0"/>
              </a:spcAft>
              <a:buClr>
                <a:srgbClr val="FE8330"/>
              </a:buClr>
              <a:buSzPts val="1800"/>
              <a:buFont typeface="Noto Sans Symbols"/>
              <a:buNone/>
            </a:pPr>
            <a:endParaRPr sz="1800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"/>
          <p:cNvSpPr txBox="1"/>
          <p:nvPr/>
        </p:nvSpPr>
        <p:spPr>
          <a:xfrm>
            <a:off x="823913" y="836613"/>
            <a:ext cx="7780337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Avaliação de Desempenho</a:t>
            </a:r>
            <a:endParaRPr sz="3600" b="1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1"/>
          <p:cNvSpPr/>
          <p:nvPr/>
        </p:nvSpPr>
        <p:spPr>
          <a:xfrm>
            <a:off x="971550" y="2205038"/>
            <a:ext cx="748823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1"/>
          <p:cNvSpPr/>
          <p:nvPr/>
        </p:nvSpPr>
        <p:spPr>
          <a:xfrm>
            <a:off x="900113" y="2132856"/>
            <a:ext cx="7631112" cy="3888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3375" marR="0" lvl="0" indent="-3333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330"/>
              </a:buClr>
              <a:buSzPts val="1800"/>
              <a:buFont typeface="Noto Sans Symbols"/>
              <a:buChar char="✔"/>
            </a:pPr>
            <a:r>
              <a:rPr lang="pt-BR" sz="1800" b="1" u="sng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Empenho: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Compromisso firmado entre servidor e respectiva chefia quanto ao cumprimento de atividades a serem realizadas durante cada período avaliativo (de 9 meses, no Estágio Probatório), observados prazos e formas pertinentes, bem como seu alinhamento com os objetivos institucionais. Esta </a:t>
            </a:r>
            <a:r>
              <a:rPr lang="pt-BR" sz="1800" dirty="0" err="1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pactuação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deverá ser registrada em formulário próprio –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Plano de Trabalho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;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FE8330"/>
              </a:buClr>
              <a:buSzPts val="1800"/>
              <a:buFont typeface="Noto Sans Symbols"/>
              <a:buChar char="✔"/>
            </a:pPr>
            <a:r>
              <a:rPr lang="pt-BR" sz="1800" b="1" u="sng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Desempenho: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Execução de atividades e cumprimento de metas previamente pactuadas entre o ocupante da carreira e a Instituição, com vistas ao alcance de objetivos institucionais</a:t>
            </a:r>
            <a:r>
              <a:rPr lang="pt-BR" sz="1800" dirty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dirty="0"/>
          </a:p>
          <a:p>
            <a:pPr marL="333375" marR="0" lvl="0" indent="-225425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FE8330"/>
              </a:buClr>
              <a:buSzPts val="1700"/>
              <a:buFont typeface="Noto Sans Symbols"/>
              <a:buNone/>
            </a:pPr>
            <a:endParaRPr sz="1700" u="sng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33375" marR="0" lvl="0" indent="-333375" algn="just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"/>
          <p:cNvSpPr txBox="1"/>
          <p:nvPr/>
        </p:nvSpPr>
        <p:spPr>
          <a:xfrm>
            <a:off x="823913" y="836613"/>
            <a:ext cx="7780337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Avaliação de Desempenho</a:t>
            </a:r>
            <a:endParaRPr/>
          </a:p>
        </p:txBody>
      </p:sp>
      <p:sp>
        <p:nvSpPr>
          <p:cNvPr id="178" name="Google Shape;178;p12"/>
          <p:cNvSpPr/>
          <p:nvPr/>
        </p:nvSpPr>
        <p:spPr>
          <a:xfrm>
            <a:off x="971550" y="2205038"/>
            <a:ext cx="748823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2"/>
          <p:cNvSpPr/>
          <p:nvPr/>
        </p:nvSpPr>
        <p:spPr>
          <a:xfrm>
            <a:off x="846957" y="2132856"/>
            <a:ext cx="7631112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3375" marR="0" lvl="0" indent="-3333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330"/>
              </a:buClr>
              <a:buSzPts val="1800"/>
              <a:buFont typeface="Noto Sans Symbols"/>
              <a:buChar char="✔"/>
            </a:pPr>
            <a:r>
              <a:rPr lang="pt-BR" sz="1800" b="1" u="sng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Avaliação de Desempenho: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 Instrumento gerencial que permite ao gestor, através de processo pedagógico, mensurar os resultados obtidos pelo servidor e pela equipe de trabalho, mediante critérios objetivos decorrentes das metas institucionais, previamente pactuadas, com a finalidade de subsidiar a política de desenvolvimento institucional e do servidor.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33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Esta avaliação tomará por base o Plano de Trabalho pactuado para o período e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deverá ser realizada por meio de reunião </a:t>
            </a: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  <a:sym typeface="Arial"/>
              </a:rPr>
              <a:t>de feedback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ou devolutivas, entre o servidor e sua chefia imediata.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333375" marR="0" lvl="0" indent="-2254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330"/>
              </a:buClr>
              <a:buSzPts val="1700"/>
              <a:buFont typeface="Noto Sans Symbols"/>
              <a:buNone/>
            </a:pPr>
            <a:endParaRPr sz="1700" u="sng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333375" marR="0" lvl="0" indent="-333375" algn="just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3"/>
          <p:cNvSpPr txBox="1"/>
          <p:nvPr/>
        </p:nvSpPr>
        <p:spPr>
          <a:xfrm>
            <a:off x="823913" y="836613"/>
            <a:ext cx="7924551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u="sng">
                <a:solidFill>
                  <a:srgbClr val="00664C"/>
                </a:solidFill>
                <a:latin typeface="Arial"/>
                <a:ea typeface="Arial"/>
                <a:cs typeface="Arial"/>
                <a:sym typeface="Arial"/>
              </a:rPr>
              <a:t>Acompanhamento do processo avaliativo</a:t>
            </a:r>
            <a:endParaRPr sz="3200" b="1">
              <a:solidFill>
                <a:srgbClr val="0066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3"/>
          <p:cNvSpPr/>
          <p:nvPr/>
        </p:nvSpPr>
        <p:spPr>
          <a:xfrm>
            <a:off x="971550" y="2205038"/>
            <a:ext cx="748823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3"/>
          <p:cNvSpPr/>
          <p:nvPr/>
        </p:nvSpPr>
        <p:spPr>
          <a:xfrm>
            <a:off x="942206" y="2132856"/>
            <a:ext cx="7848228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3375" lvl="0" indent="-333375" algn="just">
              <a:lnSpc>
                <a:spcPct val="150000"/>
              </a:lnSpc>
              <a:buClr>
                <a:srgbClr val="FE833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Todas as pontuações, considerações, justificativas e demais registros apresentados nas avaliações de desempenho e planos de trabalho são devidamente analisadas pela Divisão de Gestão de Desempenho – DGD/CPTA. </a:t>
            </a:r>
          </a:p>
          <a:p>
            <a:pPr marL="333375" lvl="0" indent="-333375" algn="just">
              <a:lnSpc>
                <a:spcPct val="150000"/>
              </a:lnSpc>
              <a:buClr>
                <a:srgbClr val="FE833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São adotadas medidas consultivas junto às áreas e aos servidores, contribuindo, pedagogicamente, para o desenvolvimento do servidor, da equipe, da gestão e da instituição</a:t>
            </a: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333375" lvl="0" indent="-333375" algn="just">
              <a:lnSpc>
                <a:spcPct val="150000"/>
              </a:lnSpc>
              <a:buClr>
                <a:srgbClr val="FE8330"/>
              </a:buClr>
              <a:buSzPts val="1800"/>
              <a:buFont typeface="Noto Sans Symbols"/>
              <a:buChar char="✔"/>
            </a:pPr>
            <a:endParaRPr lang="pt-BR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lvl="0" indent="-333375" algn="just">
              <a:buClr>
                <a:srgbClr val="FE833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rgbClr val="FF0000"/>
                </a:solidFill>
              </a:rPr>
              <a:t>Eventuais questões relativas a processos avaliativos ou tutoria poderão ser tratadas com a Equipe de Análise de Desempenho da DGD/CPTA, pelo e-mail dgd.cpta.progepe@id.uff.br.</a:t>
            </a:r>
          </a:p>
          <a:p>
            <a:pPr marL="333375" lvl="0" indent="-219075" algn="just">
              <a:lnSpc>
                <a:spcPct val="150000"/>
              </a:lnSpc>
              <a:buClr>
                <a:srgbClr val="FE8330"/>
              </a:buClr>
              <a:buSzPts val="1800"/>
            </a:pPr>
            <a:endParaRPr lang="pt-BR" sz="1800" dirty="0">
              <a:solidFill>
                <a:srgbClr val="FF0000"/>
              </a:solidFill>
            </a:endParaRPr>
          </a:p>
          <a:p>
            <a:pPr marL="333375" marR="0" lvl="0" indent="-22542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E8330"/>
              </a:buClr>
              <a:buSzPts val="1700"/>
              <a:buFont typeface="Noto Sans Symbols"/>
              <a:buNone/>
            </a:pPr>
            <a:endParaRPr sz="1700" u="sng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33375" marR="0" lvl="0" indent="-333375" algn="just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4"/>
          <p:cNvSpPr/>
          <p:nvPr/>
        </p:nvSpPr>
        <p:spPr>
          <a:xfrm>
            <a:off x="1043608" y="2200276"/>
            <a:ext cx="7704137" cy="428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6550" marR="0" lvl="0" indent="-3333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Os servidores podem progredir,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dentro de um mesmo Nível de Classificação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quatro Níveis de Capacitação e dezesseis Padrões de Vencimento, mas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não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 podem ascender de um Nível de Classificação para outro.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6550" marR="0" lvl="0" indent="-333375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 servidor que ingressar no Nível de Classificação D, por exemplo, não tem a opção de passar para o E (só por meio de novo concurso público).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6" name="Google Shape;196;p14"/>
          <p:cNvSpPr txBox="1"/>
          <p:nvPr/>
        </p:nvSpPr>
        <p:spPr>
          <a:xfrm>
            <a:off x="823913" y="765175"/>
            <a:ext cx="7780337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Progressão Funcional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5"/>
          <p:cNvSpPr/>
          <p:nvPr/>
        </p:nvSpPr>
        <p:spPr>
          <a:xfrm>
            <a:off x="809426" y="1988840"/>
            <a:ext cx="8019614" cy="4608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6550" marR="0" lvl="0" indent="-3333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É a mudança para o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Padrão de Vencimento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(que vai do 1 ao 16, dentro de cada um dos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Níveis de Classificação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) imediatamente subsequente, em intervalos não inferiores a 18 meses de efetivo exercício, desde que o servidor apresente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resultado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fixado em programa de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Avaliação de Desempenho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.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6550" marR="0" lvl="0" indent="-333375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Na UFF, a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Progressão por Mérito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é concedida se o servidor avaliado alcançar, na média final de sua avaliação, o mínimo de 70% do total de pontos possíveis</a:t>
            </a: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175" marR="0" lvl="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1800"/>
            </a:pPr>
            <a:endParaRPr sz="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336550" lvl="0" indent="-333375" algn="just"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rgbClr val="FF0000"/>
                </a:solidFill>
              </a:rPr>
              <a:t>Dúvidas acerca desse procedimento poderão ser dirimidas junto à Equipe de Acompanhamento Funcional, da DGD/CPTA, pelo e-mail </a:t>
            </a:r>
            <a:r>
              <a:rPr lang="pt-BR" sz="1800" dirty="0" smtClean="0">
                <a:solidFill>
                  <a:srgbClr val="FF0000"/>
                </a:solidFill>
              </a:rPr>
              <a:t>dgd.cpta.progepe@id.uff.br.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1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336550" marR="0" lvl="0" indent="-333375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336550" marR="0" lvl="0" indent="-333375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5"/>
          <p:cNvSpPr txBox="1"/>
          <p:nvPr/>
        </p:nvSpPr>
        <p:spPr>
          <a:xfrm>
            <a:off x="823913" y="871538"/>
            <a:ext cx="8212137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Progressão por Mérito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Profissional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6"/>
          <p:cNvSpPr/>
          <p:nvPr/>
        </p:nvSpPr>
        <p:spPr>
          <a:xfrm>
            <a:off x="684213" y="2205038"/>
            <a:ext cx="7704137" cy="428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6550" marR="0" lvl="0" indent="-3333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É a mudança de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Nível de Capacitação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dentro do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mesmo cargo e Nível de Classificação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decorrente da obtenção, pelo servidor, de certificação em Programa de Capacitação, compatível com o cargo ocupado, o ambiente organizacional e a carga horária mínima exigida, respeitado o interstício de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dezoito meses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.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6550" marR="0" lvl="0" indent="-333375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É permitido o somatório de cargas horárias de cursos superiores a 20 (vinte) horas-aula.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2" name="Google Shape;212;p16"/>
          <p:cNvSpPr txBox="1"/>
          <p:nvPr/>
        </p:nvSpPr>
        <p:spPr>
          <a:xfrm>
            <a:off x="752475" y="919163"/>
            <a:ext cx="8212138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Progressão por Capacitação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Profissional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17"/>
          <p:cNvPicPr preferRelativeResize="0"/>
          <p:nvPr/>
        </p:nvPicPr>
        <p:blipFill rotWithShape="1">
          <a:blip r:embed="rId3">
            <a:alphaModFix/>
          </a:blip>
          <a:srcRect t="3821"/>
          <a:stretch/>
        </p:blipFill>
        <p:spPr>
          <a:xfrm>
            <a:off x="1549400" y="2049463"/>
            <a:ext cx="6191250" cy="4386262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17"/>
          <p:cNvSpPr txBox="1"/>
          <p:nvPr/>
        </p:nvSpPr>
        <p:spPr>
          <a:xfrm>
            <a:off x="800100" y="881063"/>
            <a:ext cx="8212138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Progressão por Capacitação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Profissional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8"/>
          <p:cNvSpPr/>
          <p:nvPr/>
        </p:nvSpPr>
        <p:spPr>
          <a:xfrm>
            <a:off x="971600" y="2060575"/>
            <a:ext cx="7344816" cy="4281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6550" marR="0" lvl="0" indent="-3333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Além da progressão funcional, o plano de carreira do servidor técnico-administrativo oferece um adicional ao servidor que possui educação formal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superior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 a exigida para o cargo de que é titular.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6550" marR="0" lvl="0" indent="-333375" algn="just" rtl="0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 benefício é pago em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percentuais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calculados sobre o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Padrão de Vencimento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percebido pelo servidor. Os percentuais são fixados em tabela, que podem variar de 10% a 75%, considerando ainda relação direta ou indireta ao ambiente organizacional</a:t>
            </a:r>
            <a:r>
              <a:rPr lang="pt-BR" sz="1800" dirty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sp>
        <p:nvSpPr>
          <p:cNvPr id="228" name="Google Shape;228;p18"/>
          <p:cNvSpPr txBox="1"/>
          <p:nvPr/>
        </p:nvSpPr>
        <p:spPr>
          <a:xfrm>
            <a:off x="823913" y="808038"/>
            <a:ext cx="7780337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Incentivo à Qualificação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9"/>
          <p:cNvSpPr txBox="1"/>
          <p:nvPr/>
        </p:nvSpPr>
        <p:spPr>
          <a:xfrm>
            <a:off x="823913" y="808038"/>
            <a:ext cx="7780337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Incentivo à Qualificação</a:t>
            </a:r>
            <a:endParaRPr/>
          </a:p>
        </p:txBody>
      </p:sp>
      <p:pic>
        <p:nvPicPr>
          <p:cNvPr id="236" name="Google Shape;236;p19"/>
          <p:cNvPicPr preferRelativeResize="0"/>
          <p:nvPr/>
        </p:nvPicPr>
        <p:blipFill rotWithShape="1">
          <a:blip r:embed="rId3">
            <a:alphaModFix/>
          </a:blip>
          <a:srcRect l="2306" t="3141" r="3470" b="10109"/>
          <a:stretch/>
        </p:blipFill>
        <p:spPr>
          <a:xfrm>
            <a:off x="1763713" y="2781300"/>
            <a:ext cx="5903912" cy="201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/>
          <p:nvPr/>
        </p:nvSpPr>
        <p:spPr>
          <a:xfrm>
            <a:off x="827088" y="846138"/>
            <a:ext cx="7204075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A UFF</a:t>
            </a:r>
            <a:endParaRPr/>
          </a:p>
        </p:txBody>
      </p:sp>
      <p:sp>
        <p:nvSpPr>
          <p:cNvPr id="77" name="Google Shape;77;p2"/>
          <p:cNvSpPr/>
          <p:nvPr/>
        </p:nvSpPr>
        <p:spPr>
          <a:xfrm>
            <a:off x="611188" y="2205038"/>
            <a:ext cx="7848600" cy="428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6550" marR="0" lvl="0" indent="-3333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A Universidade Federal Fluminense, com sede na cidade de Niterói e âmbito em todo o Estado do Rio de Janeiro, criada pela Lei 3.848 de 18 de dezembro de 1960, instituída conforme a Lei n.º 3.958 de 13 de setembro de 1961, é uma entidade federal autárquica, de regime especial, com autonomia didática-científica, administrativa, disciplinar, econômica e financeira.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Cursos de Capacitação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38462" y="2362200"/>
            <a:ext cx="7583237" cy="3714750"/>
          </a:xfrm>
        </p:spPr>
        <p:txBody>
          <a:bodyPr/>
          <a:lstStyle/>
          <a:p>
            <a:pPr marL="11430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1430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UFF oferece cursos de capacitação para atender as demandas institucionais e apontadas no Levantamento de Necessidades de Desenvolvimento</a:t>
            </a: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11430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11430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114300" indent="0" algn="just">
              <a:spcBef>
                <a:spcPts val="0"/>
              </a:spcBef>
              <a:buNone/>
            </a:pPr>
            <a:r>
              <a:rPr lang="pt-BR" sz="1800" dirty="0" smtClean="0">
                <a:solidFill>
                  <a:srgbClr val="FF0000"/>
                </a:solidFill>
              </a:rPr>
              <a:t>Todos os cursos, entre outros informes, podem ser acessados no Blog da Capacitação da UFF, pelo link </a:t>
            </a:r>
            <a:r>
              <a:rPr lang="pt-BR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lc="http://schemas.openxmlformats.org/drawingml/2006/lockedCanvas" xmlns:ahyp="http://schemas.microsoft.com/office/drawing/2018/hyperlinkcolor" xmlns="" val="tx"/>
                    </a:ext>
                  </a:extLst>
                </a:hlinkClick>
              </a:rPr>
              <a:t>http://capacitacaodcquff.blogspot.com/</a:t>
            </a:r>
            <a:endParaRPr lang="pt-BR" sz="1800" dirty="0">
              <a:solidFill>
                <a:srgbClr val="FF0000"/>
              </a:solidFill>
            </a:endParaRPr>
          </a:p>
          <a:p>
            <a:pPr marL="11430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980736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Outros serviços de capacitação e qualificação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A UFF ainda oferece outras oportunidades e serviços para os servidores investirem em sua formação e assim aprimorar suas atividades no ambiente de trabalho.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Todos os processos podem ser abertos no SEI (Serviço Eletrônico de Informações) e tem o passo a passo bem explicado na página do SEI na UFF: </a:t>
            </a: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</a:rPr>
              <a:t>uff.br/sei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Vamos conhecer um pouco sobre os serviços: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3540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Outros serviços de capacitação e qualificação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sz="1800" i="1" dirty="0">
                <a:solidFill>
                  <a:schemeClr val="accent6">
                    <a:lumMod val="50000"/>
                  </a:schemeClr>
                </a:solidFill>
              </a:rPr>
              <a:t>Apoio a Iniciativas de Capacitação</a:t>
            </a:r>
            <a:r>
              <a:rPr lang="pt-BR" sz="1800" b="1" i="1" dirty="0">
                <a:solidFill>
                  <a:schemeClr val="accent6">
                    <a:lumMod val="50000"/>
                  </a:schemeClr>
                </a:solidFill>
              </a:rPr>
              <a:t>*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: serviço que promove recurso financeiro para promoção de iniciativas de capacitação voltadas para o desenvolvimento das competências institucionais garantindo o acesso dos servidores desta Universidade a eventos de capacitação interna ou externamente ao seu local de trabalho.</a:t>
            </a:r>
          </a:p>
          <a:p>
            <a:pPr marL="114300" indent="0" algn="just">
              <a:buNone/>
            </a:pPr>
            <a:endParaRPr lang="pt-BR" sz="18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1800" i="1" dirty="0">
                <a:solidFill>
                  <a:schemeClr val="accent6">
                    <a:lumMod val="50000"/>
                  </a:schemeClr>
                </a:solidFill>
              </a:rPr>
              <a:t>Auxílio à Qualificação (PQUFF)</a:t>
            </a:r>
            <a:r>
              <a:rPr lang="pt-BR" sz="1800" b="1" i="1" dirty="0">
                <a:solidFill>
                  <a:schemeClr val="accent6">
                    <a:lumMod val="50000"/>
                  </a:schemeClr>
                </a:solidFill>
              </a:rPr>
              <a:t>*</a:t>
            </a:r>
            <a:r>
              <a:rPr lang="pt-BR" sz="1800" i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auxílio financeiro aos servidores técnico-administrativos do quadro ativo da UFF, ocupantes de cargo efetivo e em exercício nesta Instituição, disponibilizado mediante análise de documentos e critérios de hierarquização previstos no Edital.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5054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925053"/>
            <a:ext cx="7683500" cy="4572000"/>
          </a:xfrm>
        </p:spPr>
        <p:txBody>
          <a:bodyPr/>
          <a:lstStyle/>
          <a:p>
            <a:pPr algn="just"/>
            <a:r>
              <a:rPr lang="pt-BR" sz="1800" i="1" dirty="0">
                <a:solidFill>
                  <a:schemeClr val="accent6">
                    <a:lumMod val="50000"/>
                  </a:schemeClr>
                </a:solidFill>
              </a:rPr>
              <a:t>Horário Especial ao Servidor Estudante</a:t>
            </a:r>
            <a:r>
              <a:rPr lang="pt-BR" sz="1800" b="1" i="1" dirty="0">
                <a:solidFill>
                  <a:schemeClr val="accent6">
                    <a:lumMod val="50000"/>
                  </a:schemeClr>
                </a:solidFill>
              </a:rPr>
              <a:t>*</a:t>
            </a:r>
            <a:r>
              <a:rPr lang="pt-BR" sz="1800" i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</a:rPr>
              <a:t>concessão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de </a:t>
            </a: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</a:rPr>
              <a:t>horário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especial a servidores que estejam regularmente matriculados em curso de educação formal, desde que comprovada a incompatibilidade entre o horário escolar e o da Unidade de Lotação, sem prejuízo do exercício do cargo</a:t>
            </a: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pt-BR" sz="18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1800" i="1" dirty="0">
                <a:solidFill>
                  <a:schemeClr val="accent6">
                    <a:lumMod val="50000"/>
                  </a:schemeClr>
                </a:solidFill>
              </a:rPr>
              <a:t>Isenção de Taxas e Gratuidade em cursos de pós-graduação pagos na UFF</a:t>
            </a:r>
            <a:r>
              <a:rPr lang="pt-BR" sz="1800" b="1" i="1" dirty="0">
                <a:solidFill>
                  <a:schemeClr val="accent6">
                    <a:lumMod val="50000"/>
                  </a:schemeClr>
                </a:solidFill>
              </a:rPr>
              <a:t>*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: reserva de 10% de vagas com gratuidades a servidores da UFF em cursos de pós-graduação da instituição que oferecem turmas pagas, desde que aprovados e classificados no processo seletivo</a:t>
            </a: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pt-BR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114300" indent="0" algn="just">
              <a:buNone/>
            </a:pPr>
            <a:r>
              <a:rPr lang="pt-BR" sz="1600" b="1" dirty="0">
                <a:solidFill>
                  <a:schemeClr val="accent6">
                    <a:lumMod val="50000"/>
                  </a:schemeClr>
                </a:solidFill>
              </a:rPr>
              <a:t>* </a:t>
            </a:r>
            <a:r>
              <a:rPr lang="pt-BR" sz="1600" dirty="0">
                <a:solidFill>
                  <a:schemeClr val="accent6">
                    <a:lumMod val="50000"/>
                  </a:schemeClr>
                </a:solidFill>
              </a:rPr>
              <a:t>Solicitação apenas após o novo servidor ter acesso ao Sistema Eletrônico de Informação – SEI e ter seu dados cadastrais nos sistemas da UFF.</a:t>
            </a:r>
          </a:p>
          <a:p>
            <a:pPr algn="just">
              <a:buClr>
                <a:srgbClr val="FFC000"/>
              </a:buClr>
              <a:buSzPct val="113000"/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rgbClr val="FF0000"/>
                </a:solidFill>
              </a:rPr>
              <a:t>Eventuais dúvidas acerca desses serviços poderão ser dirimidas pelo e-mail sant.dda.eggp@id.uff.br, na Escola de Governança em Gestão Pública – EGGP, da </a:t>
            </a:r>
            <a:r>
              <a:rPr lang="pt-BR" sz="1600" dirty="0" smtClean="0">
                <a:solidFill>
                  <a:srgbClr val="FF0000"/>
                </a:solidFill>
              </a:rPr>
              <a:t>PROGEPE.</a:t>
            </a:r>
            <a:endParaRPr lang="pt-BR" sz="1600" dirty="0">
              <a:solidFill>
                <a:srgbClr val="FF0000"/>
              </a:solidFill>
            </a:endParaRPr>
          </a:p>
          <a:p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809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0"/>
          <p:cNvSpPr txBox="1"/>
          <p:nvPr/>
        </p:nvSpPr>
        <p:spPr>
          <a:xfrm>
            <a:off x="862013" y="841375"/>
            <a:ext cx="7773987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Saúde</a:t>
            </a:r>
            <a:endParaRPr sz="2700" b="1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20"/>
          <p:cNvSpPr txBox="1"/>
          <p:nvPr/>
        </p:nvSpPr>
        <p:spPr>
          <a:xfrm>
            <a:off x="971550" y="2060848"/>
            <a:ext cx="7776000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4572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0" u="sng" strike="noStrike" cap="none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Atendimento Ambulatorial</a:t>
            </a:r>
            <a:endParaRPr sz="1800" b="0" i="0" u="none" strike="noStrike" cap="none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1440"/>
              <a:buFont typeface="Noto Sans Symbols"/>
              <a:buChar char="✔"/>
            </a:pPr>
            <a:r>
              <a:rPr lang="pt-BR" sz="1800" b="0" i="0" u="none" strike="noStrike" cap="none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Médico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1440"/>
              <a:buFont typeface="Noto Sans Symbols"/>
              <a:buChar char="✔"/>
            </a:pPr>
            <a:r>
              <a:rPr lang="pt-BR" sz="1800" b="0" i="0" u="none" strike="noStrike" cap="none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Odontológico</a:t>
            </a:r>
            <a:endParaRPr sz="1800" b="0" i="0" u="none" strike="noStrike" cap="none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1440"/>
              <a:buFont typeface="Noto Sans Symbols"/>
              <a:buChar char="✔"/>
            </a:pPr>
            <a:r>
              <a:rPr lang="pt-BR" sz="1800" b="0" i="0" u="none" strike="noStrike" cap="none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Psicossocial </a:t>
            </a:r>
            <a:endParaRPr sz="1800" b="0" i="0" u="none" strike="noStrike" cap="none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73050" marR="0" lvl="0" indent="-269875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500"/>
              <a:buFont typeface="Arial"/>
              <a:buNone/>
            </a:pPr>
            <a:endParaRPr sz="10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73050" marR="0" lvl="0" indent="-269875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Participação em ações de promoção e prevenção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175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73050" marR="0" lvl="0" indent="-269875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Público: servidores e dependentes; alunos* estrangeiros; bolsistas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73050" marR="0" lvl="0" indent="-269875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200"/>
              <a:buFont typeface="Arial"/>
              <a:buNone/>
            </a:pPr>
            <a:endParaRPr sz="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73050" marR="0" lvl="0" indent="-269875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Local: Térreo da Reitoria e Campus da Praia Vermelha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73050" marR="0" lvl="0" indent="-98425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None/>
            </a:pPr>
            <a:endParaRPr sz="1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88925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Noto Sans Symbols"/>
              <a:buChar char="✔"/>
            </a:pPr>
            <a:r>
              <a:rPr lang="pt-BR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Para acessar esses serviços ou esclarecer dúvidas acerca desses procedimentos, procurar a Divisão de Assistência à Saúde - DAS, da CASQ, pelo </a:t>
            </a:r>
            <a:r>
              <a:rPr lang="pt-BR" sz="1800" dirty="0">
                <a:solidFill>
                  <a:srgbClr val="FF0000"/>
                </a:solidFill>
              </a:rPr>
              <a:t>e-mail sme.das.casq@id.uff.br</a:t>
            </a:r>
            <a:endParaRPr sz="1800" dirty="0">
              <a:solidFill>
                <a:srgbClr val="FF0000"/>
              </a:solidFill>
              <a:sym typeface="Arial"/>
            </a:endParaRPr>
          </a:p>
          <a:p>
            <a:pPr marL="273050" marR="0" lvl="0" indent="-98425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None/>
            </a:pPr>
            <a:endParaRPr sz="1800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1"/>
          <p:cNvSpPr txBox="1"/>
          <p:nvPr/>
        </p:nvSpPr>
        <p:spPr>
          <a:xfrm>
            <a:off x="827088" y="822325"/>
            <a:ext cx="7773987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Saúde</a:t>
            </a:r>
            <a:endParaRPr sz="2700" b="1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21"/>
          <p:cNvSpPr txBox="1"/>
          <p:nvPr/>
        </p:nvSpPr>
        <p:spPr>
          <a:xfrm>
            <a:off x="827089" y="1916832"/>
            <a:ext cx="7489327" cy="48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175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u="sng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Perícia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73050" marR="0" lvl="0" indent="-269875" algn="just" rtl="0">
              <a:spcBef>
                <a:spcPts val="7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Realização de :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742950" marR="0" lvl="1" indent="-285750" algn="just" rtl="0">
              <a:spcBef>
                <a:spcPts val="700"/>
              </a:spcBef>
              <a:spcAft>
                <a:spcPts val="0"/>
              </a:spcAft>
              <a:buClr>
                <a:srgbClr val="333399"/>
              </a:buClr>
              <a:buSzPts val="1440"/>
              <a:buFont typeface="Noto Sans Symbols"/>
              <a:buChar char="✔"/>
            </a:pPr>
            <a:r>
              <a:rPr lang="pt-BR" sz="1800" b="0" i="0" u="none" strike="noStrike" cap="none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Registro de atestados médicos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742950" marR="0" lvl="1" indent="-285750" algn="just" rtl="0">
              <a:spcBef>
                <a:spcPts val="700"/>
              </a:spcBef>
              <a:spcAft>
                <a:spcPts val="0"/>
              </a:spcAft>
              <a:buClr>
                <a:srgbClr val="333399"/>
              </a:buClr>
              <a:buSzPts val="1440"/>
              <a:buFont typeface="Noto Sans Symbols"/>
              <a:buChar char="✔"/>
            </a:pPr>
            <a:r>
              <a:rPr lang="pt-BR" sz="1800" b="0" i="0" u="none" strike="noStrike" cap="none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Perícias Singulares (até 120 dias)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742950" marR="0" lvl="1" indent="-285750" algn="just" rtl="0">
              <a:spcBef>
                <a:spcPts val="700"/>
              </a:spcBef>
              <a:spcAft>
                <a:spcPts val="0"/>
              </a:spcAft>
              <a:buClr>
                <a:srgbClr val="333399"/>
              </a:buClr>
              <a:buSzPts val="1440"/>
              <a:buFont typeface="Noto Sans Symbols"/>
              <a:buChar char="✔"/>
            </a:pPr>
            <a:r>
              <a:rPr lang="pt-BR" sz="1800" b="0" i="0" u="none" strike="noStrike" cap="none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Junta Médica (mais de 120 dias)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742950" marR="0" lvl="1" indent="-285750" algn="just" rtl="0">
              <a:spcBef>
                <a:spcPts val="700"/>
              </a:spcBef>
              <a:spcAft>
                <a:spcPts val="0"/>
              </a:spcAft>
              <a:buClr>
                <a:srgbClr val="333399"/>
              </a:buClr>
              <a:buSzPts val="1440"/>
              <a:buFont typeface="Noto Sans Symbols"/>
              <a:buChar char="✔"/>
            </a:pPr>
            <a:r>
              <a:rPr lang="pt-BR" sz="1800" b="0" i="0" u="none" strike="noStrike" cap="none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Junta Médica para avaliar candidatos às vagas de deficiente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73050" marR="0" lvl="0" indent="-269875" algn="just" rtl="0">
              <a:spcBef>
                <a:spcPts val="7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Análise de processos objetivando licenças, aposentadorias, isenção de IR, e outros;</a:t>
            </a:r>
            <a:endParaRPr sz="1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73050" marR="0" lvl="0" indent="-269875" algn="just" rtl="0">
              <a:spcBef>
                <a:spcPts val="7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Nexo causal de Acidente de Trabalho;</a:t>
            </a:r>
            <a:endParaRPr sz="1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73050" marR="0" lvl="0" indent="-269875" algn="just" rtl="0">
              <a:spcBef>
                <a:spcPts val="7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Público: servidores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88925" marR="0" lvl="0" indent="-285750" algn="just" rtl="0">
              <a:spcBef>
                <a:spcPts val="7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Noto Sans Symbols"/>
              <a:buChar char="✔"/>
            </a:pPr>
            <a:r>
              <a:rPr lang="pt-BR" sz="1800" dirty="0">
                <a:solidFill>
                  <a:srgbClr val="FF0000"/>
                </a:solidFill>
                <a:sym typeface="Arial"/>
              </a:rPr>
              <a:t>Para acessar esses serviços ou esclarecer dúvidas acerca desses procedimentos, procurar a Divisão de Perícia em Saúde - DPS, da CASQ, pelo e-mail dps.casq.progepe@id.uff.br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2"/>
          <p:cNvSpPr txBox="1"/>
          <p:nvPr/>
        </p:nvSpPr>
        <p:spPr>
          <a:xfrm>
            <a:off x="862013" y="908050"/>
            <a:ext cx="7773987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Saúde</a:t>
            </a:r>
            <a:endParaRPr sz="2700" b="1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2"/>
          <p:cNvSpPr txBox="1"/>
          <p:nvPr/>
        </p:nvSpPr>
        <p:spPr>
          <a:xfrm>
            <a:off x="862013" y="2021840"/>
            <a:ext cx="7777162" cy="4638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175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u="sng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Promoção e Vigilância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73050" marR="0" lvl="0" indent="-269875" algn="just" rtl="0"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  <a:sym typeface="Arial"/>
              </a:rPr>
              <a:t>Realização de ações para vigilância e promoção da saúde e prevenção do adoecimento do servidor;</a:t>
            </a:r>
            <a:endParaRPr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73050" marR="0" lvl="0" indent="-269875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Análise de processos de insalubridade e de periculosidade;</a:t>
            </a:r>
            <a:endParaRPr sz="1800" dirty="0" smtClean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73050" marR="0" lvl="0" indent="-269875" algn="just" rtl="0"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Realização de exames ocupacionais (periódicos, admissionais e </a:t>
            </a:r>
            <a:r>
              <a:rPr lang="pt-BR" sz="18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demissionais</a:t>
            </a: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  <a:sym typeface="Arial"/>
              </a:rPr>
              <a:t>;</a:t>
            </a:r>
            <a:endParaRPr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73050" marR="0" lvl="0" indent="-269875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  <a:sym typeface="Arial"/>
              </a:rPr>
              <a:t>Registro e análise de acidentes e de doenças do trabalho;</a:t>
            </a:r>
            <a:endParaRPr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73050" marR="0" lvl="0" indent="-269875" algn="just" rtl="0"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Desenvolvimento de práticas para otimizar a qualidade de vida no trabalho.</a:t>
            </a:r>
          </a:p>
          <a:p>
            <a:pPr marL="3175" marR="0" lvl="0" algn="just" rtl="0"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2700"/>
            </a:pPr>
            <a:endParaRPr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8925" marR="0" lvl="0" indent="-285750" algn="just" rtl="0"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Noto Sans Symbols"/>
              <a:buChar char="✔"/>
            </a:pPr>
            <a:r>
              <a:rPr lang="pt-BR" sz="18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Para acessar esses serviços ou esclarecer dúvidas acerca desses procedimentos, procurar a Divisão de Promoção e Vigilância em Saúde - DPVS, da CASQ, pelo </a:t>
            </a:r>
            <a:r>
              <a:rPr lang="pt-BR" sz="1800" dirty="0" smtClean="0">
                <a:solidFill>
                  <a:srgbClr val="FF0000"/>
                </a:solidFill>
              </a:rPr>
              <a:t>e-mail dpvs.casq.progepe@id.uff.br</a:t>
            </a:r>
            <a:endParaRPr sz="1800" dirty="0" smtClean="0">
              <a:solidFill>
                <a:srgbClr val="FF0000"/>
              </a:solidFill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3"/>
          <p:cNvSpPr txBox="1"/>
          <p:nvPr/>
        </p:nvSpPr>
        <p:spPr>
          <a:xfrm>
            <a:off x="1608068" y="1991861"/>
            <a:ext cx="7088892" cy="4792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285750" lvl="0" indent="-285750" algn="just">
              <a:lnSpc>
                <a:spcPct val="150000"/>
              </a:lnSpc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Servidores que trabalhem com habitualidade em locais insalubres ou </a:t>
            </a:r>
            <a:r>
              <a:rPr lang="pt-BR" dirty="0" err="1">
                <a:solidFill>
                  <a:schemeClr val="accent6">
                    <a:lumMod val="50000"/>
                  </a:schemeClr>
                </a:solidFill>
              </a:rPr>
              <a:t>periculosos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, caracterizados segundo a legislação vigente, fazem jus a adicional sobre o vencimento do cargo efetivo. Vale ressaltar que a insalubridade e periculosidade são definidas pela legislação em função do grau do agente nocivo, levando em conta ainda o tipo de atividade desenvolvida durante a jornada de trabalho, observados os limites de tolerância e respectivos tempos de exposição durante a jornada. Por considerar o ambiente, cargo, atividade, tempo de exposição, limite de tolerância, dentre outros parâmetros legais, é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possível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que em um mesmo ambiente organizacional existam cargos cujas atividades estão expostas a agentes insalubres/</a:t>
            </a:r>
            <a:r>
              <a:rPr lang="pt-BR" dirty="0" err="1">
                <a:solidFill>
                  <a:schemeClr val="accent6">
                    <a:lumMod val="50000"/>
                  </a:schemeClr>
                </a:solidFill>
              </a:rPr>
              <a:t>periculosos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, sendo que os demais cargos, apesar de estarem neste mesmo ambiente, não atendam às determinações das legislações pertinentes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0" algn="just">
              <a:lnSpc>
                <a:spcPct val="150000"/>
              </a:lnSpc>
              <a:buClr>
                <a:srgbClr val="FF9900"/>
              </a:buClr>
              <a:buSzPts val="1800"/>
            </a:pPr>
            <a:endParaRPr lang="pt-BR" dirty="0">
              <a:solidFill>
                <a:schemeClr val="accent6">
                  <a:lumMod val="50000"/>
                </a:schemeClr>
              </a:solidFill>
              <a:sym typeface="Arial"/>
            </a:endParaRPr>
          </a:p>
          <a:p>
            <a:pPr marL="285750" lvl="0" indent="-285750" algn="just">
              <a:lnSpc>
                <a:spcPct val="150000"/>
              </a:lnSpc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dirty="0">
                <a:solidFill>
                  <a:srgbClr val="FF0000"/>
                </a:solidFill>
              </a:rPr>
              <a:t>Para sua percepção, é necessária a abertura de processo com requerimento específico, que poderá ser obtido pelo link  </a:t>
            </a:r>
            <a:r>
              <a:rPr lang="pt-BR" u="sng" dirty="0">
                <a:solidFill>
                  <a:srgbClr val="FF0000"/>
                </a:solidFill>
                <a:hlinkClick r:id="rId3"/>
              </a:rPr>
              <a:t>http://www.uff.br/?q=espaco-do-novo-servidor</a:t>
            </a:r>
            <a:r>
              <a:rPr lang="pt-BR" u="sng" dirty="0">
                <a:solidFill>
                  <a:srgbClr val="FF0000"/>
                </a:solidFill>
              </a:rPr>
              <a:t> </a:t>
            </a:r>
            <a:endParaRPr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269" name="Google Shape;269;p23"/>
          <p:cNvSpPr txBox="1"/>
          <p:nvPr/>
        </p:nvSpPr>
        <p:spPr>
          <a:xfrm>
            <a:off x="3098800" y="731520"/>
            <a:ext cx="5344160" cy="792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Adicionais </a:t>
            </a:r>
            <a:r>
              <a:rPr lang="pt-BR" sz="21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Ocupacionais-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Insalubridade, </a:t>
            </a: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Periculosidade,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Gratificação </a:t>
            </a: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por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Raios </a:t>
            </a: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X, Substâncias Ionizantes e Irradiação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5"/>
          <p:cNvSpPr txBox="1"/>
          <p:nvPr/>
        </p:nvSpPr>
        <p:spPr>
          <a:xfrm>
            <a:off x="862013" y="836613"/>
            <a:ext cx="7773987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 smtClean="0">
                <a:solidFill>
                  <a:srgbClr val="006666"/>
                </a:solidFill>
              </a:rPr>
              <a:t>Exame Admissional</a:t>
            </a:r>
            <a:endParaRPr sz="3200" b="1" dirty="0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25"/>
          <p:cNvSpPr txBox="1"/>
          <p:nvPr/>
        </p:nvSpPr>
        <p:spPr>
          <a:xfrm>
            <a:off x="1008063" y="2029969"/>
            <a:ext cx="7470775" cy="482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69875" algn="just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O(A) candidato(a) dever realizar, às suas expensas, os exames complementares, cuja relação está informada do e-mail de convocação e na página do Novo Servidor.</a:t>
            </a:r>
          </a:p>
          <a:p>
            <a:pPr marL="273050" marR="0" lvl="0" indent="-269875" algn="just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endParaRPr lang="pt-BR" sz="1800" dirty="0" smtClean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73050" marR="0" lvl="0" indent="-269875" algn="just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</a:rPr>
              <a:t>Após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a publicação do ato de nomeação em Diário Oficial da União, a CASQ, por meio da Divisão de Vigilância e Promoção em Saúde (DPVS), encaminhará, por e-mail, ao(à) candidato(a) o procedimento para agendamento do exame admissional </a:t>
            </a:r>
          </a:p>
          <a:p>
            <a:pPr algn="just"/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algn="just"/>
            <a:r>
              <a:rPr lang="pt-BR" sz="1800" b="1" dirty="0">
                <a:solidFill>
                  <a:schemeClr val="accent6">
                    <a:lumMod val="50000"/>
                  </a:schemeClr>
                </a:solidFill>
              </a:rPr>
              <a:t>Importante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: ao comparecer para a realização do exame admissional, o(a) candidato(a) deverá estar de posse de todos os exames </a:t>
            </a: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</a:rPr>
              <a:t>complementares. </a:t>
            </a:r>
            <a:endParaRPr lang="pt-BR" sz="18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pt-BR" sz="1800" dirty="0" smtClean="0">
              <a:solidFill>
                <a:srgbClr val="FF0000"/>
              </a:solidFill>
            </a:endParaRPr>
          </a:p>
          <a:p>
            <a:pPr algn="just"/>
            <a:endParaRPr lang="pt-BR" sz="1800" dirty="0" smtClean="0">
              <a:solidFill>
                <a:srgbClr val="FF0000"/>
              </a:solidFill>
            </a:endParaRPr>
          </a:p>
          <a:p>
            <a:pPr algn="just"/>
            <a:r>
              <a:rPr lang="pt-BR" sz="1800" dirty="0" smtClean="0">
                <a:solidFill>
                  <a:srgbClr val="FF0000"/>
                </a:solidFill>
              </a:rPr>
              <a:t>Em </a:t>
            </a:r>
            <a:r>
              <a:rPr lang="pt-BR" sz="1800" dirty="0">
                <a:solidFill>
                  <a:srgbClr val="FF0000"/>
                </a:solidFill>
              </a:rPr>
              <a:t>caso de dúvida referente aos exames necessários, solicitamos encaminhar e-mail para </a:t>
            </a:r>
            <a:r>
              <a:rPr lang="pt-BR" sz="1800" b="1" dirty="0" smtClean="0">
                <a:solidFill>
                  <a:srgbClr val="FF0000"/>
                </a:solidFill>
              </a:rPr>
              <a:t>examesocupacionais.dpvs.casq@id.uff.br</a:t>
            </a:r>
          </a:p>
          <a:p>
            <a:endParaRPr lang="pt-B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6"/>
          <p:cNvSpPr/>
          <p:nvPr/>
        </p:nvSpPr>
        <p:spPr>
          <a:xfrm>
            <a:off x="539750" y="2565400"/>
            <a:ext cx="8604250" cy="519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26"/>
          <p:cNvSpPr txBox="1"/>
          <p:nvPr/>
        </p:nvSpPr>
        <p:spPr>
          <a:xfrm>
            <a:off x="862013" y="1916832"/>
            <a:ext cx="7773987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u="sng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Auxílio - Alimentação</a:t>
            </a:r>
            <a:endParaRPr sz="1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É automaticamente incluído no pagamento, quando o servidor é implantado no Sistema Integrado de Administração de Pessoal  -SIAPE, no valor atual: R$ 458,00, para o regime de 40 horas semanais.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1800" b="1" u="sng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Auxílio  Pré-Escolar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0" indent="-285750" algn="just">
              <a:lnSpc>
                <a:spcPct val="150000"/>
              </a:lnSpc>
              <a:spcBef>
                <a:spcPts val="500"/>
              </a:spcBef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Benefício concedido mediante abertura de processo no SEI pelo servidor para auxiliá-lo nas despesas pré-escolares de filhos ou dependentes com idade até 5 (cinco) anos, inclusive. Valor atual: R$ 321,00</a:t>
            </a:r>
          </a:p>
          <a:p>
            <a:pPr marL="285750" lvl="0" indent="-209550" algn="just">
              <a:buClr>
                <a:srgbClr val="FF9900"/>
              </a:buClr>
              <a:buSzPts val="1200"/>
            </a:pPr>
            <a:endParaRPr lang="pt-BR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algn="just">
              <a:buClr>
                <a:srgbClr val="FF9900"/>
              </a:buClr>
              <a:buSzPts val="1600"/>
              <a:buFont typeface="Noto Sans Symbols"/>
              <a:buChar char="✔"/>
            </a:pPr>
            <a:r>
              <a:rPr lang="pt-BR" sz="1800" dirty="0">
                <a:solidFill>
                  <a:srgbClr val="FF0000"/>
                </a:solidFill>
              </a:rPr>
              <a:t>Eventuais dúvidas sobre Pré-Escolar poderão ser dirimidas pelo e-mail dbe.crl.dap@id.uff.br, com a Divisão de Benefícios – DBE/CRL</a:t>
            </a:r>
            <a:endParaRPr sz="1600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294" name="Google Shape;294;p26"/>
          <p:cNvSpPr txBox="1"/>
          <p:nvPr/>
        </p:nvSpPr>
        <p:spPr>
          <a:xfrm>
            <a:off x="862013" y="836614"/>
            <a:ext cx="7773987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Auxílios</a:t>
            </a:r>
            <a:endParaRPr sz="3200" b="1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/>
          <p:nvPr/>
        </p:nvSpPr>
        <p:spPr>
          <a:xfrm>
            <a:off x="755650" y="2062163"/>
            <a:ext cx="7632700" cy="4535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3375" marR="0" lvl="0" indent="-333375" algn="just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 UFF possui cerca de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4.1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</a:rPr>
              <a:t>50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servidores técnico-administrativos e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</a:rPr>
              <a:t>450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servidores docentes.</a:t>
            </a:r>
            <a:endParaRPr sz="1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333375" marR="0" lvl="0" indent="-266700" algn="just" rtl="0">
              <a:spcBef>
                <a:spcPts val="175"/>
              </a:spcBef>
              <a:spcAft>
                <a:spcPts val="0"/>
              </a:spcAft>
              <a:buClr>
                <a:srgbClr val="FF9900"/>
              </a:buClr>
              <a:buSzPts val="1050"/>
              <a:buFont typeface="Arial"/>
              <a:buNone/>
            </a:pPr>
            <a:endParaRPr sz="7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333375" marR="0" lvl="0" indent="-333375" algn="just" rtl="0">
              <a:spcBef>
                <a:spcPts val="45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Atende à comunidade em: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733425" marR="0" lvl="1" indent="-276225" algn="just" rtl="0">
              <a:spcBef>
                <a:spcPts val="400"/>
              </a:spcBef>
              <a:spcAft>
                <a:spcPts val="0"/>
              </a:spcAft>
              <a:buClr>
                <a:srgbClr val="003366"/>
              </a:buClr>
              <a:buSzPts val="1600"/>
              <a:buFont typeface="Noto Sans Symbols"/>
              <a:buChar char="▪"/>
            </a:pPr>
            <a:r>
              <a:rPr lang="pt-BR" sz="1600" b="0" i="1" u="none" strike="noStrike" cap="none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Reitoria em Niterói;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733425" marR="0" lvl="1" indent="-276225" algn="just" rtl="0">
              <a:spcBef>
                <a:spcPts val="400"/>
              </a:spcBef>
              <a:spcAft>
                <a:spcPts val="0"/>
              </a:spcAft>
              <a:buClr>
                <a:srgbClr val="003366"/>
              </a:buClr>
              <a:buSzPts val="1600"/>
              <a:buFont typeface="Noto Sans Symbols"/>
              <a:buChar char="▪"/>
            </a:pPr>
            <a:r>
              <a:rPr lang="pt-BR" sz="1600" b="0" i="1" u="none" strike="noStrike" cap="none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03 Campi no município de Niterói;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733425" marR="0" lvl="1" indent="-276225" algn="just" rtl="0">
              <a:spcBef>
                <a:spcPts val="400"/>
              </a:spcBef>
              <a:spcAft>
                <a:spcPts val="0"/>
              </a:spcAft>
              <a:buClr>
                <a:srgbClr val="003366"/>
              </a:buClr>
              <a:buSzPts val="1600"/>
              <a:buFont typeface="Noto Sans Symbols"/>
              <a:buChar char="▪"/>
            </a:pPr>
            <a:r>
              <a:rPr lang="pt-BR" sz="1600" b="0" i="1" u="none" strike="noStrike" cap="none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01 Colégio Universitário;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733425" marR="0" lvl="1" indent="-276225" algn="just" rtl="0">
              <a:spcBef>
                <a:spcPts val="400"/>
              </a:spcBef>
              <a:spcAft>
                <a:spcPts val="0"/>
              </a:spcAft>
              <a:buClr>
                <a:srgbClr val="003366"/>
              </a:buClr>
              <a:buSzPts val="1600"/>
              <a:buFont typeface="Noto Sans Symbols"/>
              <a:buChar char="▪"/>
            </a:pPr>
            <a:r>
              <a:rPr lang="pt-BR" sz="1600" b="0" i="1" u="none" strike="noStrike" cap="none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01 Creche Universitária;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733425" marR="0" lvl="1" indent="-276225" algn="just" rtl="0">
              <a:spcBef>
                <a:spcPts val="400"/>
              </a:spcBef>
              <a:spcAft>
                <a:spcPts val="0"/>
              </a:spcAft>
              <a:buClr>
                <a:srgbClr val="003366"/>
              </a:buClr>
              <a:buSzPts val="1600"/>
              <a:buFont typeface="Noto Sans Symbols"/>
              <a:buChar char="▪"/>
            </a:pPr>
            <a:r>
              <a:rPr lang="pt-BR" sz="1600" b="0" i="1" u="none" strike="noStrike" cap="none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01 Hospital Universitário;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733425" marR="0" lvl="1" indent="-276225" algn="just" rtl="0">
              <a:spcBef>
                <a:spcPts val="400"/>
              </a:spcBef>
              <a:spcAft>
                <a:spcPts val="0"/>
              </a:spcAft>
              <a:buClr>
                <a:srgbClr val="003366"/>
              </a:buClr>
              <a:buSzPts val="1600"/>
              <a:buFont typeface="Noto Sans Symbols"/>
              <a:buChar char="▪"/>
            </a:pPr>
            <a:r>
              <a:rPr lang="pt-BR" sz="1600" b="0" i="1" u="none" strike="noStrike" cap="none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01 Hospital Veterinário;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733425" marR="0" lvl="1" indent="-276225" algn="just" rtl="0">
              <a:spcBef>
                <a:spcPts val="400"/>
              </a:spcBef>
              <a:spcAft>
                <a:spcPts val="0"/>
              </a:spcAft>
              <a:buClr>
                <a:srgbClr val="003366"/>
              </a:buClr>
              <a:buSzPts val="1600"/>
              <a:buFont typeface="Noto Sans Symbols"/>
              <a:buChar char="▪"/>
            </a:pPr>
            <a:r>
              <a:rPr lang="pt-BR" sz="1600" b="0" i="1" u="none" strike="noStrike" cap="none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Centro de Artes-UFF;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733425" marR="0" lvl="1" indent="-276225" algn="just" rtl="0">
              <a:spcBef>
                <a:spcPts val="400"/>
              </a:spcBef>
              <a:spcAft>
                <a:spcPts val="0"/>
              </a:spcAft>
              <a:buClr>
                <a:srgbClr val="003366"/>
              </a:buClr>
              <a:buSzPts val="1600"/>
              <a:buFont typeface="Noto Sans Symbols"/>
              <a:buChar char="▪"/>
            </a:pPr>
            <a:r>
              <a:rPr lang="pt-BR" sz="1600" b="0" i="1" u="none" strike="noStrike" cap="none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Orquestra Sinfônica Nacional – OSN;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733425" marR="0" lvl="1" indent="-276225" algn="just" rtl="0">
              <a:spcBef>
                <a:spcPts val="400"/>
              </a:spcBef>
              <a:spcAft>
                <a:spcPts val="0"/>
              </a:spcAft>
              <a:buClr>
                <a:srgbClr val="003366"/>
              </a:buClr>
              <a:buSzPts val="1600"/>
              <a:buFont typeface="Noto Sans Symbols"/>
              <a:buChar char="▪"/>
            </a:pPr>
            <a:r>
              <a:rPr lang="pt-BR" sz="1600" b="0" i="1" u="none" strike="noStrike" cap="none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Diversas Unidades isoladas no município de Niterói;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733425" marR="0" lvl="1" indent="-276225" algn="just" rtl="0">
              <a:spcBef>
                <a:spcPts val="400"/>
              </a:spcBef>
              <a:spcAft>
                <a:spcPts val="0"/>
              </a:spcAft>
              <a:buClr>
                <a:srgbClr val="003366"/>
              </a:buClr>
              <a:buSzPts val="1600"/>
              <a:buFont typeface="Noto Sans Symbols"/>
              <a:buChar char="▪"/>
            </a:pPr>
            <a:r>
              <a:rPr lang="pt-BR" sz="1600" b="0" i="1" u="none" strike="noStrike" cap="none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Diversas Unidades em municípios do interior;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733425" marR="0" lvl="1" indent="-276225" algn="just" rtl="0">
              <a:spcBef>
                <a:spcPts val="400"/>
              </a:spcBef>
              <a:spcAft>
                <a:spcPts val="0"/>
              </a:spcAft>
              <a:buClr>
                <a:srgbClr val="003366"/>
              </a:buClr>
              <a:buSzPts val="1600"/>
              <a:buFont typeface="Noto Sans Symbols"/>
              <a:buChar char="▪"/>
            </a:pPr>
            <a:r>
              <a:rPr lang="pt-BR" sz="1600" b="0" i="1" u="none" strike="noStrike" cap="none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Campus Avançado em Oriximiná/PA.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27088" y="836613"/>
            <a:ext cx="7275512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A UFF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7"/>
          <p:cNvSpPr/>
          <p:nvPr/>
        </p:nvSpPr>
        <p:spPr>
          <a:xfrm>
            <a:off x="539750" y="2565400"/>
            <a:ext cx="8604250" cy="519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27"/>
          <p:cNvSpPr txBox="1"/>
          <p:nvPr/>
        </p:nvSpPr>
        <p:spPr>
          <a:xfrm>
            <a:off x="971600" y="2132856"/>
            <a:ext cx="7786320" cy="439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u="sng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Auxílio - Transporte</a:t>
            </a:r>
            <a:endParaRPr sz="1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just">
              <a:lnSpc>
                <a:spcPct val="150000"/>
              </a:lnSpc>
              <a:spcBef>
                <a:spcPts val="500"/>
              </a:spcBef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Visa a custear parcialmente as despesas realizadas com transporte coletivo nos deslocamentos de sua residência ao local de trabalho e vice-versa. Concedido mediante processo no SEI com apresentação de comprovante de residência e bilhetes de passagem (transporte rodoviário seletivo).</a:t>
            </a:r>
          </a:p>
          <a:p>
            <a:pPr marL="285750" lvl="0" indent="-285750" algn="just">
              <a:lnSpc>
                <a:spcPct val="150000"/>
              </a:lnSpc>
              <a:spcBef>
                <a:spcPts val="500"/>
              </a:spcBef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</a:rPr>
              <a:t>Será custeado apenas o que exceder a 6% (seis por cento) do vencimento básico do servidor.</a:t>
            </a:r>
            <a:endParaRPr lang="pt-BR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0" indent="-171450" algn="just">
              <a:buClr>
                <a:srgbClr val="FF9900"/>
              </a:buClr>
              <a:buSzPts val="1800"/>
            </a:pPr>
            <a:endParaRPr lang="pt-BR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0" indent="-285750" algn="just"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rgbClr val="FF0000"/>
                </a:solidFill>
              </a:rPr>
              <a:t>Eventuais dúvidas sobre este Auxílio poderão ser dirimidas pelo e-mail scbe.dbe@id.uff.br, com a Divisão de Benefícios – DBE/CRL.</a:t>
            </a:r>
          </a:p>
        </p:txBody>
      </p:sp>
      <p:sp>
        <p:nvSpPr>
          <p:cNvPr id="303" name="Google Shape;303;p27"/>
          <p:cNvSpPr txBox="1"/>
          <p:nvPr/>
        </p:nvSpPr>
        <p:spPr>
          <a:xfrm>
            <a:off x="862013" y="836614"/>
            <a:ext cx="7773987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Auxílios</a:t>
            </a:r>
            <a:endParaRPr sz="3200" b="1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8"/>
          <p:cNvSpPr/>
          <p:nvPr/>
        </p:nvSpPr>
        <p:spPr>
          <a:xfrm>
            <a:off x="539750" y="2565400"/>
            <a:ext cx="8604250" cy="519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28"/>
          <p:cNvSpPr txBox="1"/>
          <p:nvPr/>
        </p:nvSpPr>
        <p:spPr>
          <a:xfrm>
            <a:off x="899592" y="2060848"/>
            <a:ext cx="7797368" cy="4248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just">
              <a:lnSpc>
                <a:spcPct val="150000"/>
              </a:lnSpc>
              <a:spcBef>
                <a:spcPts val="800"/>
              </a:spcBef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É um benefício indenizatório, pago todo mês, de acordo com a tabela do Governo Federal, ao servidor que possui plano de saúde, na condição de titular, para si e seus dependentes;</a:t>
            </a:r>
          </a:p>
          <a:p>
            <a:pPr marL="285750" lvl="0" indent="-285750" algn="just">
              <a:lnSpc>
                <a:spcPct val="150000"/>
              </a:lnSpc>
              <a:spcBef>
                <a:spcPts val="800"/>
              </a:spcBef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Terão direito ao ressarcimento os servidores ativos, inativos, seus dependentes e os pensionistas;</a:t>
            </a:r>
          </a:p>
          <a:p>
            <a:pPr marL="285750" lvl="0" indent="-285750" algn="just">
              <a:lnSpc>
                <a:spcPct val="150000"/>
              </a:lnSpc>
              <a:spcBef>
                <a:spcPts val="800"/>
              </a:spcBef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Regulamentação: Portaria MPDG nº 08, de 13.01.2016 e Portaria Normativa MPDG nº 01, 09/03/2017.</a:t>
            </a:r>
          </a:p>
          <a:p>
            <a:pPr marL="285750" lvl="0" indent="-285750" algn="just">
              <a:lnSpc>
                <a:spcPct val="150000"/>
              </a:lnSpc>
              <a:spcBef>
                <a:spcPts val="800"/>
              </a:spcBef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É necessário abrir processo administrativo específico no SEI, com os documentos pessoais do servidor, dos dependentes e do plano de saúde;</a:t>
            </a:r>
          </a:p>
          <a:p>
            <a:pPr marL="0" marR="0" lvl="0" indent="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800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28"/>
          <p:cNvSpPr txBox="1"/>
          <p:nvPr/>
        </p:nvSpPr>
        <p:spPr>
          <a:xfrm>
            <a:off x="827088" y="836613"/>
            <a:ext cx="7773987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Ressarcimento à Saúde Suplementar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(Plano de Saúde)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9"/>
          <p:cNvSpPr/>
          <p:nvPr/>
        </p:nvSpPr>
        <p:spPr>
          <a:xfrm>
            <a:off x="539750" y="2565400"/>
            <a:ext cx="8604250" cy="519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29"/>
          <p:cNvSpPr txBox="1"/>
          <p:nvPr/>
        </p:nvSpPr>
        <p:spPr>
          <a:xfrm>
            <a:off x="968374" y="2132856"/>
            <a:ext cx="7632702" cy="4104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285750" marR="0" lvl="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Após a concessão do benefício, o servidor beneficiário deverá apresentar à Divisão de Benefícios – DBE/DAP, anualmente, uma cópia do comprovante de pagamentos do plano de saúde, juntamente com o original, para a devida conferência;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A GEAP e a ALIANÇA (Operadoras de Planos de Saúde) possuem convênio com a UFF;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just"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rgbClr val="FF0000"/>
                </a:solidFill>
              </a:rPr>
              <a:t>Eventuais dúvidas sobre este Auxílio poderão ser dirimidas pelo e-mail dbe.crl.dap@id.uff.br, com a Divisão de Benefícios – </a:t>
            </a:r>
            <a:r>
              <a:rPr lang="pt-BR" sz="1800" dirty="0" smtClean="0">
                <a:solidFill>
                  <a:srgbClr val="FF0000"/>
                </a:solidFill>
              </a:rPr>
              <a:t>DBE/CRL/DAP.</a:t>
            </a:r>
            <a:endParaRPr sz="28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29"/>
          <p:cNvSpPr txBox="1"/>
          <p:nvPr/>
        </p:nvSpPr>
        <p:spPr>
          <a:xfrm>
            <a:off x="827088" y="836613"/>
            <a:ext cx="7773987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Ressarcimento à Saúde Suplementar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(Plano de Saúde)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0"/>
          <p:cNvSpPr/>
          <p:nvPr/>
        </p:nvSpPr>
        <p:spPr>
          <a:xfrm>
            <a:off x="539750" y="2565400"/>
            <a:ext cx="8604250" cy="519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30"/>
          <p:cNvSpPr txBox="1"/>
          <p:nvPr/>
        </p:nvSpPr>
        <p:spPr>
          <a:xfrm>
            <a:off x="981025" y="1723430"/>
            <a:ext cx="7654975" cy="4982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285750" lvl="0" indent="-285750" algn="just">
              <a:lnSpc>
                <a:spcPct val="150000"/>
              </a:lnSpc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O primeiro período aquisitivo de férias é de 12 (doze) meses de efetivo exercício, a não ser para os servidores que trabalhem com raio X ou substâncias radioativas, cuja exigência é de 6 (meses) de exercício; </a:t>
            </a:r>
          </a:p>
          <a:p>
            <a:pPr marL="285750" lvl="0" indent="-285750" algn="just">
              <a:lnSpc>
                <a:spcPct val="150000"/>
              </a:lnSpc>
              <a:spcBef>
                <a:spcPts val="500"/>
              </a:spcBef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Em se tratando de nomeado que já é servidor público federal, caso tenha solicitado vacância do cargo anterior, fará jus ao período de férias já adquirido e não usufruído;</a:t>
            </a:r>
          </a:p>
          <a:p>
            <a:pPr marL="285750" lvl="0" indent="-285750" algn="just">
              <a:lnSpc>
                <a:spcPct val="150000"/>
              </a:lnSpc>
              <a:spcBef>
                <a:spcPts val="500"/>
              </a:spcBef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</a:rPr>
              <a:t>As férias devem ser agendadas pelo módulo Férias Web, do SIGEPE;</a:t>
            </a:r>
            <a:endParaRPr lang="pt-BR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0" indent="-234950" algn="just">
              <a:buClr>
                <a:srgbClr val="FF9900"/>
              </a:buClr>
              <a:buSzPts val="800"/>
            </a:pPr>
            <a:endParaRPr lang="pt-BR" sz="8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0" indent="-285750" algn="just"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rgbClr val="FF0000"/>
                </a:solidFill>
              </a:rPr>
              <a:t>Eventuais dúvidas acerca desse procedimento poderão ser dirimidas pelo e-mail homologa.scap@id.uff.br, com a  Divisão de Direitos e Vantagens – DDV/CRL.</a:t>
            </a:r>
          </a:p>
        </p:txBody>
      </p:sp>
      <p:sp>
        <p:nvSpPr>
          <p:cNvPr id="330" name="Google Shape;330;p30"/>
          <p:cNvSpPr txBox="1"/>
          <p:nvPr/>
        </p:nvSpPr>
        <p:spPr>
          <a:xfrm>
            <a:off x="862013" y="836613"/>
            <a:ext cx="7773987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Férias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1"/>
          <p:cNvSpPr/>
          <p:nvPr/>
        </p:nvSpPr>
        <p:spPr>
          <a:xfrm>
            <a:off x="539750" y="2565400"/>
            <a:ext cx="8604250" cy="519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31"/>
          <p:cNvSpPr txBox="1"/>
          <p:nvPr/>
        </p:nvSpPr>
        <p:spPr>
          <a:xfrm>
            <a:off x="971550" y="2133600"/>
            <a:ext cx="7848922" cy="4376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285750" lvl="0" indent="-285750" algn="just">
              <a:lnSpc>
                <a:spcPct val="150000"/>
              </a:lnSpc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</a:rPr>
              <a:t>Através de autuação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de processo no SEI, o servidor deverá requerer a designação de seus dependentes, anexando o formulário próprio e  a documentação exigida;</a:t>
            </a:r>
          </a:p>
          <a:p>
            <a:pPr lvl="0" algn="just">
              <a:lnSpc>
                <a:spcPct val="150000"/>
              </a:lnSpc>
              <a:spcBef>
                <a:spcPts val="500"/>
              </a:spcBef>
            </a:pPr>
            <a:endParaRPr lang="pt-BR" sz="9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just">
              <a:lnSpc>
                <a:spcPct val="150000"/>
              </a:lnSpc>
              <a:spcBef>
                <a:spcPts val="500"/>
              </a:spcBef>
            </a:pPr>
            <a:endParaRPr lang="pt-BR" sz="900" dirty="0">
              <a:solidFill>
                <a:schemeClr val="accent6">
                  <a:lumMod val="50000"/>
                </a:schemeClr>
              </a:solidFill>
            </a:endParaRPr>
          </a:p>
          <a:p>
            <a:pPr marL="171450" lvl="0" indent="-114300" algn="just">
              <a:buClr>
                <a:srgbClr val="FF9900"/>
              </a:buClr>
              <a:buSzPts val="900"/>
            </a:pPr>
            <a:endParaRPr lang="pt-BR" sz="9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71450" lvl="0" indent="-114300" algn="just">
              <a:buClr>
                <a:srgbClr val="FF9900"/>
              </a:buClr>
              <a:buSzPts val="900"/>
            </a:pPr>
            <a:endParaRPr lang="pt-BR" sz="900" dirty="0">
              <a:solidFill>
                <a:schemeClr val="accent6">
                  <a:lumMod val="50000"/>
                </a:schemeClr>
              </a:solidFill>
            </a:endParaRPr>
          </a:p>
          <a:p>
            <a:pPr marL="171450" lvl="0" indent="-114300" algn="just">
              <a:buClr>
                <a:srgbClr val="FF9900"/>
              </a:buClr>
              <a:buSzPts val="900"/>
            </a:pPr>
            <a:endParaRPr lang="pt-BR" sz="9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71450" lvl="0" indent="-114300" algn="just">
              <a:buClr>
                <a:srgbClr val="FF9900"/>
              </a:buClr>
              <a:buSzPts val="900"/>
            </a:pPr>
            <a:endParaRPr lang="pt-BR" sz="900" dirty="0">
              <a:solidFill>
                <a:schemeClr val="accent6">
                  <a:lumMod val="50000"/>
                </a:schemeClr>
              </a:solidFill>
            </a:endParaRPr>
          </a:p>
          <a:p>
            <a:pPr marL="171450" lvl="0" indent="-114300" algn="just">
              <a:buClr>
                <a:srgbClr val="FF9900"/>
              </a:buClr>
              <a:buSzPts val="900"/>
            </a:pPr>
            <a:endParaRPr lang="pt-BR" sz="9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71450" lvl="0" indent="-114300" algn="just">
              <a:buClr>
                <a:srgbClr val="FF9900"/>
              </a:buClr>
              <a:buSzPts val="900"/>
            </a:pPr>
            <a:endParaRPr lang="pt-BR" sz="9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0" indent="-285750" algn="just"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rgbClr val="FF0000"/>
                </a:solidFill>
              </a:rPr>
              <a:t>Eventuais dúvidas acerca desse procedimento poderão ser dirimidas pelo e-mail dbe.crl.dap@id.uff.br, com a Divisão de Benefícios – DBE/CRL/DAP.</a:t>
            </a:r>
          </a:p>
        </p:txBody>
      </p:sp>
      <p:sp>
        <p:nvSpPr>
          <p:cNvPr id="339" name="Google Shape;339;p31"/>
          <p:cNvSpPr txBox="1"/>
          <p:nvPr/>
        </p:nvSpPr>
        <p:spPr>
          <a:xfrm>
            <a:off x="862013" y="889000"/>
            <a:ext cx="7773987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Dependentes para fins de abatimento de Imposto de Renda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2"/>
          <p:cNvSpPr txBox="1"/>
          <p:nvPr/>
        </p:nvSpPr>
        <p:spPr>
          <a:xfrm>
            <a:off x="870769" y="1988840"/>
            <a:ext cx="7765231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285750" lvl="0" indent="-285750" algn="just">
              <a:lnSpc>
                <a:spcPct val="150000"/>
              </a:lnSpc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O(a) companheiro(a) deverá ser designado(a) para esta finalidade, como também mãe, pai, irmão, enteado ou menor tutelado que viva sob a dependência econômica do servidor bem como filho(a) inválido(a). </a:t>
            </a:r>
          </a:p>
          <a:p>
            <a:pPr marL="285750" lvl="0" indent="-285750" algn="just">
              <a:lnSpc>
                <a:spcPct val="150000"/>
              </a:lnSpc>
              <a:spcBef>
                <a:spcPts val="500"/>
              </a:spcBef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A designação deverá ser realizada por meio de processo administrativo no SEI, mediante requerimento próprio e anexando a documentação comprobatória, </a:t>
            </a:r>
          </a:p>
          <a:p>
            <a:pPr marL="285750" lvl="0" indent="-285750" algn="just">
              <a:spcBef>
                <a:spcPts val="800"/>
              </a:spcBef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Não há necessidade de designar cônjuges e filhos menores de 21 anos.</a:t>
            </a:r>
          </a:p>
          <a:p>
            <a:pPr lvl="0" algn="just">
              <a:spcBef>
                <a:spcPts val="800"/>
              </a:spcBef>
            </a:pP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algn="just">
              <a:spcBef>
                <a:spcPts val="800"/>
              </a:spcBef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rgbClr val="FF0000"/>
                </a:solidFill>
              </a:rPr>
              <a:t>Eventuais dúvidas acerca desse procedimento poderão ser dirimidas pelo e-mail scap.ddv.crl@id.uff.br, com a Divisão de Direitos e Vantagens –  DDV/CRL.</a:t>
            </a:r>
          </a:p>
          <a:p>
            <a:pPr marL="285750" marR="0" lvl="0" indent="-285750" algn="l" rtl="0">
              <a:spcBef>
                <a:spcPts val="800"/>
              </a:spcBef>
              <a:spcAft>
                <a:spcPts val="0"/>
              </a:spcAft>
              <a:buClr>
                <a:srgbClr val="FF9900"/>
              </a:buClr>
              <a:buSzPts val="1800"/>
              <a:buFont typeface="Noto Sans Symbols"/>
              <a:buChar char="✔"/>
            </a:pPr>
            <a:endParaRPr sz="18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32"/>
          <p:cNvSpPr txBox="1"/>
          <p:nvPr/>
        </p:nvSpPr>
        <p:spPr>
          <a:xfrm>
            <a:off x="862013" y="889000"/>
            <a:ext cx="7773987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Designação de dependentes para fins de pensão por óbito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33"/>
          <p:cNvSpPr txBox="1"/>
          <p:nvPr/>
        </p:nvSpPr>
        <p:spPr>
          <a:xfrm>
            <a:off x="955154" y="2204864"/>
            <a:ext cx="7416800" cy="3744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285750" lvl="0" indent="-285750" algn="just">
              <a:lnSpc>
                <a:spcPct val="150000"/>
              </a:lnSpc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Com a edição de Lei n.º 12.618/2012, fica criada a previdência complementar do servidor público, que será implementada através da Fundação de Previdência Complementar do Servidor Público Federal, também conhecida como FUNPRESP. </a:t>
            </a:r>
          </a:p>
          <a:p>
            <a:pPr marL="285750" lvl="0" indent="-285750" algn="just">
              <a:lnSpc>
                <a:spcPct val="150000"/>
              </a:lnSpc>
              <a:spcBef>
                <a:spcPts val="500"/>
              </a:spcBef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Com essa lei, a previdência do servidor, conhecido como Regime Próprio de Previdência Social (RPPS), fica sujeita ao mesmo teto do Regime Geral de Previdência Social (RGPS) – R$ 5.839,45 em 2019, ficando limitada neste valor a aposentadoria dos servidores com ingresso no serviço público federal a partir de 04/02/2013</a:t>
            </a:r>
            <a:endParaRPr sz="1800" dirty="0">
              <a:solidFill>
                <a:schemeClr val="accent6">
                  <a:lumMod val="50000"/>
                </a:schemeClr>
              </a:solidFill>
              <a:sym typeface="Arial"/>
            </a:endParaRPr>
          </a:p>
        </p:txBody>
      </p:sp>
      <p:sp>
        <p:nvSpPr>
          <p:cNvPr id="355" name="Google Shape;355;p33"/>
          <p:cNvSpPr txBox="1"/>
          <p:nvPr/>
        </p:nvSpPr>
        <p:spPr>
          <a:xfrm>
            <a:off x="862013" y="817563"/>
            <a:ext cx="7773987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FUNPRESP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4"/>
          <p:cNvSpPr/>
          <p:nvPr/>
        </p:nvSpPr>
        <p:spPr>
          <a:xfrm>
            <a:off x="539750" y="2565400"/>
            <a:ext cx="8604250" cy="519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34"/>
          <p:cNvSpPr txBox="1"/>
          <p:nvPr/>
        </p:nvSpPr>
        <p:spPr>
          <a:xfrm>
            <a:off x="968077" y="1916832"/>
            <a:ext cx="7492355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285750" marR="0" lvl="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 base de contribuição mensal para aposentadoria tem o limite em R$ 642,34 (R$ 5.839,45 X 11%);</a:t>
            </a:r>
            <a:endParaRPr sz="1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Opcionalmente, o servidor que ganha acima do teto pode ingressar em um plano de benefício da FUNPRESP. Neste caso, para cada Real que o servidor depositar na FUNPRESP, o governo contribuirá com outro Real, até o limite de 8,5% do salário do servidor que exceder o teto do RPPS/RGPS.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marR="0" lvl="0" indent="-285750" algn="just" rtl="0"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1800"/>
              <a:buFont typeface="Noto Sans Symbols"/>
              <a:buChar char="✔"/>
            </a:pPr>
            <a:r>
              <a:rPr lang="pt-BR" sz="1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Eventuais dúvidas poderão ser dirimidas diretamente junto à FUNPRESP, por meio da Central de atendimento: 0800 282 6794 ou pelo portal </a:t>
            </a:r>
            <a:r>
              <a:rPr lang="pt-BR" sz="1800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www.funpresp.com.br.</a:t>
            </a:r>
            <a:endParaRPr sz="1800" u="sng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34"/>
          <p:cNvSpPr txBox="1"/>
          <p:nvPr/>
        </p:nvSpPr>
        <p:spPr>
          <a:xfrm>
            <a:off x="862013" y="817563"/>
            <a:ext cx="7773987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FUNPRESP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5"/>
          <p:cNvSpPr/>
          <p:nvPr/>
        </p:nvSpPr>
        <p:spPr>
          <a:xfrm>
            <a:off x="539750" y="2565400"/>
            <a:ext cx="8604250" cy="519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35"/>
          <p:cNvSpPr txBox="1"/>
          <p:nvPr/>
        </p:nvSpPr>
        <p:spPr>
          <a:xfrm>
            <a:off x="1004887" y="2132856"/>
            <a:ext cx="7488238" cy="4231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Permitida apenas e tão somente nos casos previstos na Constituição Federal/1988 (art. 37, inc. XVI) e na Lei 8.112/1990 (</a:t>
            </a:r>
            <a:r>
              <a:rPr lang="pt-BR" sz="1800" dirty="0" err="1">
                <a:solidFill>
                  <a:schemeClr val="accent6">
                    <a:lumMod val="50000"/>
                  </a:schemeClr>
                </a:solidFill>
              </a:rPr>
              <a:t>arts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. 118 a 120), desde que haja compatibilidade comprovada entre as jornadas de trabalho.</a:t>
            </a:r>
          </a:p>
          <a:p>
            <a:pPr lvl="0" algn="just"/>
            <a:endParaRPr lang="pt-BR" sz="16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>
              <a:lnSpc>
                <a:spcPct val="150000"/>
              </a:lnSpc>
              <a:spcBef>
                <a:spcPts val="500"/>
              </a:spcBef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Ao docente em regime de Dedicação Exclusiva, a proibição se estende às atividades privadas, com exceções previstas no art. 20, § 2º da Lei 12.772.</a:t>
            </a:r>
          </a:p>
          <a:p>
            <a:pPr lvl="0" algn="just"/>
            <a:endParaRPr lang="pt-BR" sz="18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pt-BR" sz="1800" dirty="0">
                <a:solidFill>
                  <a:srgbClr val="FF0000"/>
                </a:solidFill>
              </a:rPr>
              <a:t>Eventuais dúvidas acerca desse procedimento para ingresso na UFF poderão ser dirimidas pelo e-mail dac.crl@id.uff.br, com a Divisão de Admissão e Cadastro – DAC/CRL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35"/>
          <p:cNvSpPr txBox="1"/>
          <p:nvPr/>
        </p:nvSpPr>
        <p:spPr>
          <a:xfrm>
            <a:off x="862013" y="817563"/>
            <a:ext cx="7773987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Acumulação de Cargos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36"/>
          <p:cNvSpPr/>
          <p:nvPr/>
        </p:nvSpPr>
        <p:spPr>
          <a:xfrm>
            <a:off x="539750" y="2565400"/>
            <a:ext cx="8604250" cy="519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36"/>
          <p:cNvSpPr txBox="1"/>
          <p:nvPr/>
        </p:nvSpPr>
        <p:spPr>
          <a:xfrm>
            <a:off x="971550" y="2132856"/>
            <a:ext cx="7632700" cy="3816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-171450" algn="just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800" b="1" u="sng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Sistema de Gestão de Pessoas (SIGEPE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): permite acessar os dados funcionais, contracheques e marcação de férias do servidor; o primeiro acesso será possível somente após seu cadastramento junto ao SIAPE.</a:t>
            </a:r>
            <a:endParaRPr sz="1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8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None/>
            </a:pPr>
            <a:endParaRPr sz="1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71450" algn="just" rtl="0">
              <a:spcBef>
                <a:spcPts val="8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b="1" u="sng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Averbação de Tempo de Serviço: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é necessária para os servidores que possuem tempo de contribuição externo;</a:t>
            </a:r>
            <a:endParaRPr sz="1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8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None/>
            </a:pPr>
            <a:endParaRPr sz="18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71450" algn="just" rtl="0">
              <a:spcBef>
                <a:spcPts val="8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b="1" u="sng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Cadastro no Sistema Integrado de Atenção à Saúde do Servidor (SIASS):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necessário para viabilizar a concessão de Licença por Doença de Familiar, bastando, para isso, a entrega do formulário com os documentos na Divisão de Benefícios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(DBE/CRL/DAP).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2" name="Google Shape;382;p36"/>
          <p:cNvSpPr txBox="1"/>
          <p:nvPr/>
        </p:nvSpPr>
        <p:spPr>
          <a:xfrm>
            <a:off x="862013" y="817563"/>
            <a:ext cx="7773987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Outros Assuntos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 txBox="1"/>
          <p:nvPr/>
        </p:nvSpPr>
        <p:spPr>
          <a:xfrm>
            <a:off x="827088" y="676275"/>
            <a:ext cx="7273925" cy="998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A UFF em Municípios</a:t>
            </a:r>
            <a:endParaRPr sz="3600" b="1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4"/>
          <p:cNvSpPr/>
          <p:nvPr/>
        </p:nvSpPr>
        <p:spPr>
          <a:xfrm>
            <a:off x="971550" y="2349500"/>
            <a:ext cx="7416800" cy="3743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3375" marR="0" lvl="0" indent="-333375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833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Angra dos Reis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E833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Campos dos Goytacazes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E833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Macaé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E833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Niterói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E833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Nova Friburgo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E833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Oriximiná/PA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E833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Petrópolis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E833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Santo Antônio de Pádua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E833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Rio das Ostras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E833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Volta Redonda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E8330"/>
              </a:buClr>
              <a:buSzPts val="1800"/>
              <a:buFont typeface="Noto Sans Symbols"/>
              <a:buNone/>
            </a:pPr>
            <a:endParaRPr sz="1800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33375" marR="0" lvl="0" indent="-333375" algn="just" rtl="0">
              <a:lnSpc>
                <a:spcPct val="80000"/>
              </a:lnSpc>
              <a:spcBef>
                <a:spcPts val="175"/>
              </a:spcBef>
              <a:spcAft>
                <a:spcPts val="0"/>
              </a:spcAft>
              <a:buNone/>
            </a:pPr>
            <a:endParaRPr sz="700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33375" marR="0" lvl="0" indent="-333375" algn="just" rtl="0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None/>
            </a:pPr>
            <a:endParaRPr sz="700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7"/>
          <p:cNvSpPr/>
          <p:nvPr/>
        </p:nvSpPr>
        <p:spPr>
          <a:xfrm>
            <a:off x="539750" y="2565400"/>
            <a:ext cx="8604250" cy="519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37"/>
          <p:cNvSpPr txBox="1"/>
          <p:nvPr/>
        </p:nvSpPr>
        <p:spPr>
          <a:xfrm>
            <a:off x="862013" y="817563"/>
            <a:ext cx="7773987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Bancos Conveniados</a:t>
            </a:r>
            <a:endParaRPr/>
          </a:p>
        </p:txBody>
      </p:sp>
      <p:sp>
        <p:nvSpPr>
          <p:cNvPr id="391" name="Google Shape;391;p37"/>
          <p:cNvSpPr txBox="1"/>
          <p:nvPr/>
        </p:nvSpPr>
        <p:spPr>
          <a:xfrm>
            <a:off x="971600" y="1988840"/>
            <a:ext cx="7664400" cy="468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pt-BR" sz="1800" dirty="0">
                <a:solidFill>
                  <a:srgbClr val="003366"/>
                </a:solidFill>
              </a:rPr>
              <a:t>	</a:t>
            </a: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</a:rPr>
              <a:t>Os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bancos conveniados para pagamento da remuneração são:</a:t>
            </a:r>
          </a:p>
          <a:p>
            <a:pPr lvl="0" indent="-171450" algn="just">
              <a:lnSpc>
                <a:spcPct val="150000"/>
              </a:lnSpc>
              <a:spcBef>
                <a:spcPts val="500"/>
              </a:spcBef>
              <a:buClr>
                <a:srgbClr val="FF9900"/>
              </a:buClr>
              <a:buSzPts val="27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Banco do Brasil</a:t>
            </a:r>
          </a:p>
          <a:p>
            <a:pPr lvl="0" indent="-171450" algn="just">
              <a:lnSpc>
                <a:spcPct val="150000"/>
              </a:lnSpc>
              <a:spcBef>
                <a:spcPts val="500"/>
              </a:spcBef>
              <a:buClr>
                <a:srgbClr val="FF9900"/>
              </a:buClr>
              <a:buSzPts val="27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Caixa Econômica Federal</a:t>
            </a:r>
          </a:p>
          <a:p>
            <a:pPr lvl="0" indent="-171450" algn="just">
              <a:lnSpc>
                <a:spcPct val="150000"/>
              </a:lnSpc>
              <a:spcBef>
                <a:spcPts val="500"/>
              </a:spcBef>
              <a:buClr>
                <a:srgbClr val="FF9900"/>
              </a:buClr>
              <a:buSzPts val="27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Itaú</a:t>
            </a:r>
          </a:p>
          <a:p>
            <a:pPr lvl="0" indent="-171450" algn="just">
              <a:lnSpc>
                <a:spcPct val="150000"/>
              </a:lnSpc>
              <a:spcBef>
                <a:spcPts val="500"/>
              </a:spcBef>
              <a:buClr>
                <a:srgbClr val="FF9900"/>
              </a:buClr>
              <a:buSzPts val="27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Santander</a:t>
            </a:r>
          </a:p>
          <a:p>
            <a:pPr lvl="0" indent="-171450" algn="just">
              <a:lnSpc>
                <a:spcPct val="150000"/>
              </a:lnSpc>
              <a:spcBef>
                <a:spcPts val="500"/>
              </a:spcBef>
              <a:buClr>
                <a:srgbClr val="FF9900"/>
              </a:buClr>
              <a:buSzPts val="2700"/>
              <a:buFont typeface="Noto Sans Symbols"/>
              <a:buChar char="✔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Bradesco</a:t>
            </a:r>
          </a:p>
          <a:p>
            <a:pPr lvl="0" algn="just"/>
            <a:endParaRPr lang="pt-BR" sz="18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</a:rPr>
              <a:t>Para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fins de pagamento, a conta deverá ser, </a:t>
            </a:r>
            <a:r>
              <a:rPr lang="pt-BR" sz="1800" u="sng" dirty="0">
                <a:solidFill>
                  <a:schemeClr val="accent6">
                    <a:lumMod val="50000"/>
                  </a:schemeClr>
                </a:solidFill>
              </a:rPr>
              <a:t>exclusivamente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</a:rPr>
              <a:t>conta salário individual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. Caso não possua conta bancária nas condições informadas, no ato da posse será fornecido um ofício para abertura de conta salário junto a uma das instituições conveniadas.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8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8"/>
          <p:cNvSpPr/>
          <p:nvPr/>
        </p:nvSpPr>
        <p:spPr>
          <a:xfrm>
            <a:off x="539750" y="2565400"/>
            <a:ext cx="8604250" cy="519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38"/>
          <p:cNvSpPr txBox="1"/>
          <p:nvPr/>
        </p:nvSpPr>
        <p:spPr>
          <a:xfrm>
            <a:off x="971550" y="2276475"/>
            <a:ext cx="7632700" cy="4032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171450" algn="just">
              <a:spcBef>
                <a:spcPts val="800"/>
              </a:spcBef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Atendimento mediante agendamento prévio por e-mail;</a:t>
            </a:r>
          </a:p>
          <a:p>
            <a:pPr lvl="0" indent="-171450" algn="just">
              <a:spcBef>
                <a:spcPts val="800"/>
              </a:spcBef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Apresentar a Documentação completa (originais e cópias) – lista constante do site da </a:t>
            </a:r>
            <a:r>
              <a:rPr lang="pt-BR" sz="1800" dirty="0" err="1">
                <a:solidFill>
                  <a:schemeClr val="accent6">
                    <a:lumMod val="50000"/>
                  </a:schemeClr>
                </a:solidFill>
              </a:rPr>
              <a:t>Progepe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 – Espaço Novo Servidor;</a:t>
            </a:r>
          </a:p>
          <a:p>
            <a:pPr lvl="0" indent="-171450" algn="just">
              <a:spcBef>
                <a:spcPts val="800"/>
              </a:spcBef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Eventuais Acompanhantes – deverão aguardar na recepção</a:t>
            </a: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pt-BR" sz="1800" dirty="0">
              <a:solidFill>
                <a:schemeClr val="accent6">
                  <a:lumMod val="50000"/>
                </a:schemeClr>
              </a:solidFill>
            </a:endParaRPr>
          </a:p>
          <a:p>
            <a:pPr lvl="0" indent="-171450" algn="just">
              <a:spcBef>
                <a:spcPts val="800"/>
              </a:spcBef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rgbClr val="FF0000"/>
                </a:solidFill>
              </a:rPr>
              <a:t>Dúvidas sobre Vacância, Exoneração e Acumulação podem ser dirimidas pelo e-mail scaf.dac.crl@id.uff.br, no momento do agendamento da sua posse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None/>
            </a:pPr>
            <a:endParaRPr sz="1800" dirty="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38"/>
          <p:cNvSpPr txBox="1"/>
          <p:nvPr/>
        </p:nvSpPr>
        <p:spPr>
          <a:xfrm>
            <a:off x="862013" y="817563"/>
            <a:ext cx="7773987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Procedimentos para a Posse</a:t>
            </a:r>
            <a:endParaRPr sz="3200" b="1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/>
          <p:nvPr/>
        </p:nvSpPr>
        <p:spPr>
          <a:xfrm>
            <a:off x="900113" y="2276475"/>
            <a:ext cx="7632700" cy="4281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3375" marR="0" lvl="0" indent="-333375" algn="just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 err="1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Pró-Reitorias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: 7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Superintendência: 7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Unidades Acadêmicas: 42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Cursos de Graduação: 1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29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 </a:t>
            </a:r>
            <a:endParaRPr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Alunos Ativos de Graduação: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58.548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 </a:t>
            </a:r>
            <a:endParaRPr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Cursos de Pós-Graduação: 34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7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(13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Stricto Sensu e 2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12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 Lato Sensu)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Alunos Ativos de Pós-Graduação </a:t>
            </a:r>
            <a:r>
              <a:rPr lang="pt-BR" sz="1800" dirty="0" err="1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Strictu-Sentu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: 8.253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3375" marR="0" lvl="0" indent="-333375" algn="just" rtl="0">
              <a:spcBef>
                <a:spcPts val="500"/>
              </a:spcBef>
              <a:spcAft>
                <a:spcPts val="0"/>
              </a:spcAft>
              <a:buClr>
                <a:srgbClr val="FF9900"/>
              </a:buClr>
              <a:buSzPts val="2700"/>
              <a:buFont typeface="Arial"/>
              <a:buChar char="•"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Bolsas de assistência estudantil: cerca de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6.604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 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1" name="Google Shape;101;p5"/>
          <p:cNvSpPr txBox="1"/>
          <p:nvPr/>
        </p:nvSpPr>
        <p:spPr>
          <a:xfrm>
            <a:off x="827088" y="836613"/>
            <a:ext cx="7780337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A UFF em Números</a:t>
            </a:r>
            <a:endParaRPr sz="3600" b="1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"/>
          <p:cNvSpPr/>
          <p:nvPr/>
        </p:nvSpPr>
        <p:spPr>
          <a:xfrm>
            <a:off x="900113" y="2114550"/>
            <a:ext cx="7343775" cy="4281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3375" marR="0" lvl="0" indent="-161925" algn="just" rtl="0">
              <a:spcBef>
                <a:spcPts val="0"/>
              </a:spcBef>
              <a:spcAft>
                <a:spcPts val="0"/>
              </a:spcAft>
              <a:buClr>
                <a:srgbClr val="FE8330"/>
              </a:buClr>
              <a:buSzPts val="2700"/>
              <a:buFont typeface="Arial"/>
              <a:buNone/>
            </a:pPr>
            <a:endParaRPr sz="1800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6"/>
          <p:cNvSpPr txBox="1">
            <a:spLocks noGrp="1"/>
          </p:cNvSpPr>
          <p:nvPr>
            <p:ph type="title"/>
          </p:nvPr>
        </p:nvSpPr>
        <p:spPr>
          <a:xfrm>
            <a:off x="862013" y="908050"/>
            <a:ext cx="7770812" cy="78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Pró-Reitoria</a:t>
            </a:r>
            <a:r>
              <a:rPr lang="pt-BR" dirty="0"/>
              <a:t> de Gestão de Pessoas</a:t>
            </a:r>
            <a:endParaRPr dirty="0"/>
          </a:p>
        </p:txBody>
      </p:sp>
      <p:grpSp>
        <p:nvGrpSpPr>
          <p:cNvPr id="110" name="Google Shape;110;p6"/>
          <p:cNvGrpSpPr/>
          <p:nvPr/>
        </p:nvGrpSpPr>
        <p:grpSpPr>
          <a:xfrm>
            <a:off x="838856" y="3423732"/>
            <a:ext cx="7682186" cy="1591685"/>
            <a:chOff x="656" y="1061532"/>
            <a:chExt cx="7682186" cy="1591685"/>
          </a:xfrm>
        </p:grpSpPr>
        <p:sp>
          <p:nvSpPr>
            <p:cNvPr id="111" name="Google Shape;111;p6"/>
            <p:cNvSpPr/>
            <p:nvPr/>
          </p:nvSpPr>
          <p:spPr>
            <a:xfrm>
              <a:off x="3841750" y="1719253"/>
              <a:ext cx="3183371" cy="27624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00A179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12" name="Google Shape;112;p6"/>
            <p:cNvSpPr/>
            <p:nvPr/>
          </p:nvSpPr>
          <p:spPr>
            <a:xfrm>
              <a:off x="3841750" y="1719253"/>
              <a:ext cx="1591685" cy="27624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00A179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13" name="Google Shape;113;p6"/>
            <p:cNvSpPr/>
            <p:nvPr/>
          </p:nvSpPr>
          <p:spPr>
            <a:xfrm>
              <a:off x="3796030" y="1719253"/>
              <a:ext cx="91440" cy="27624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25400" cap="flat" cmpd="sng">
              <a:solidFill>
                <a:srgbClr val="00A179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14" name="Google Shape;114;p6"/>
            <p:cNvSpPr/>
            <p:nvPr/>
          </p:nvSpPr>
          <p:spPr>
            <a:xfrm>
              <a:off x="2250064" y="1719253"/>
              <a:ext cx="1591685" cy="27624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00A179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15" name="Google Shape;115;p6"/>
            <p:cNvSpPr/>
            <p:nvPr/>
          </p:nvSpPr>
          <p:spPr>
            <a:xfrm>
              <a:off x="658378" y="1719253"/>
              <a:ext cx="3183371" cy="27624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00A179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16" name="Google Shape;116;p6"/>
            <p:cNvSpPr/>
            <p:nvPr/>
          </p:nvSpPr>
          <p:spPr>
            <a:xfrm>
              <a:off x="3184028" y="1061532"/>
              <a:ext cx="1315442" cy="657721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6"/>
            <p:cNvSpPr txBox="1"/>
            <p:nvPr/>
          </p:nvSpPr>
          <p:spPr>
            <a:xfrm>
              <a:off x="3184028" y="1061532"/>
              <a:ext cx="1315442" cy="6577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500" tIns="16500" rIns="16500" bIns="165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600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Progepe</a:t>
              </a:r>
              <a:endParaRPr sz="26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6"/>
            <p:cNvSpPr/>
            <p:nvPr/>
          </p:nvSpPr>
          <p:spPr>
            <a:xfrm>
              <a:off x="656" y="1995496"/>
              <a:ext cx="1315442" cy="657721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6"/>
            <p:cNvSpPr txBox="1"/>
            <p:nvPr/>
          </p:nvSpPr>
          <p:spPr>
            <a:xfrm>
              <a:off x="656" y="1995496"/>
              <a:ext cx="1315442" cy="6577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500" tIns="16500" rIns="16500" bIns="165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600" dirty="0" smtClean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DAP </a:t>
              </a:r>
              <a:endParaRPr dirty="0"/>
            </a:p>
          </p:txBody>
        </p:sp>
        <p:sp>
          <p:nvSpPr>
            <p:cNvPr id="120" name="Google Shape;120;p6"/>
            <p:cNvSpPr/>
            <p:nvPr/>
          </p:nvSpPr>
          <p:spPr>
            <a:xfrm>
              <a:off x="1592342" y="1995496"/>
              <a:ext cx="1315442" cy="657721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6"/>
            <p:cNvSpPr txBox="1"/>
            <p:nvPr/>
          </p:nvSpPr>
          <p:spPr>
            <a:xfrm>
              <a:off x="1592342" y="1995496"/>
              <a:ext cx="1315442" cy="6577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500" tIns="16500" rIns="16500" bIns="165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600" dirty="0" smtClean="0">
                  <a:solidFill>
                    <a:schemeClr val="lt1"/>
                  </a:solidFill>
                  <a:sym typeface="Arial"/>
                </a:rPr>
                <a:t>CPTA</a:t>
              </a:r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3184028" y="1995496"/>
              <a:ext cx="1315442" cy="657721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6"/>
            <p:cNvSpPr txBox="1"/>
            <p:nvPr/>
          </p:nvSpPr>
          <p:spPr>
            <a:xfrm>
              <a:off x="3184028" y="1995496"/>
              <a:ext cx="1315442" cy="6577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500" tIns="16500" rIns="16500" bIns="165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6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CPD</a:t>
              </a:r>
              <a:endParaRPr dirty="0"/>
            </a:p>
          </p:txBody>
        </p:sp>
        <p:sp>
          <p:nvSpPr>
            <p:cNvPr id="124" name="Google Shape;124;p6"/>
            <p:cNvSpPr/>
            <p:nvPr/>
          </p:nvSpPr>
          <p:spPr>
            <a:xfrm>
              <a:off x="4775714" y="1995496"/>
              <a:ext cx="1315442" cy="657721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6"/>
            <p:cNvSpPr txBox="1"/>
            <p:nvPr/>
          </p:nvSpPr>
          <p:spPr>
            <a:xfrm>
              <a:off x="4775714" y="1995496"/>
              <a:ext cx="1315442" cy="6577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500" tIns="16500" rIns="16500" bIns="165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6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CASQ</a:t>
              </a:r>
              <a:endParaRPr/>
            </a:p>
          </p:txBody>
        </p:sp>
        <p:sp>
          <p:nvSpPr>
            <p:cNvPr id="126" name="Google Shape;126;p6"/>
            <p:cNvSpPr/>
            <p:nvPr/>
          </p:nvSpPr>
          <p:spPr>
            <a:xfrm>
              <a:off x="6367400" y="1995496"/>
              <a:ext cx="1315442" cy="657721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6"/>
            <p:cNvSpPr txBox="1"/>
            <p:nvPr/>
          </p:nvSpPr>
          <p:spPr>
            <a:xfrm>
              <a:off x="6367400" y="1995496"/>
              <a:ext cx="1315442" cy="6577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500" tIns="16500" rIns="16500" bIns="165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6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EGGP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/>
          <p:nvPr/>
        </p:nvSpPr>
        <p:spPr>
          <a:xfrm>
            <a:off x="720725" y="2486025"/>
            <a:ext cx="7127875" cy="4281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6550" marR="0" lvl="0" indent="-3333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pt-BR" sz="1800" dirty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 Plano de Carreira dos Cargos Técnico-Administrativos em Educação – PCCTAE,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é o plano de carreira específico dos servidores técnico-administrativos, vinculados às Instituições Federais de Ensino, tendo sido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instituído pela Lei nº 11.091, de 12 de janeiro de 2005, sendo definido como um conjunto de princípios, diretrizes e normas que regulam o desenvolvimento profissional dos servidores titulares de cargos que o integram.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6550" marR="0" lvl="0" indent="-333375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8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36550" marR="0" lvl="0" indent="-333375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8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7"/>
          <p:cNvSpPr txBox="1"/>
          <p:nvPr/>
        </p:nvSpPr>
        <p:spPr>
          <a:xfrm>
            <a:off x="823913" y="846138"/>
            <a:ext cx="7780337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PCCTAE</a:t>
            </a:r>
            <a:endParaRPr/>
          </a:p>
        </p:txBody>
      </p:sp>
      <p:sp>
        <p:nvSpPr>
          <p:cNvPr id="136" name="Google Shape;136;p7"/>
          <p:cNvSpPr txBox="1"/>
          <p:nvPr/>
        </p:nvSpPr>
        <p:spPr>
          <a:xfrm>
            <a:off x="-71438" y="4557713"/>
            <a:ext cx="9194801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pt-BR" sz="180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/>
          <p:nvPr/>
        </p:nvSpPr>
        <p:spPr>
          <a:xfrm>
            <a:off x="719138" y="2028825"/>
            <a:ext cx="8029575" cy="435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6550" marR="0" lvl="0" indent="-3333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endParaRPr lang="pt-BR" sz="1800" dirty="0" smtClean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336550" marR="0" lvl="0" indent="-3333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 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PCCTAE é dividido em cinco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Níveis de Classificação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A, B, C, D e </a:t>
            </a:r>
            <a:r>
              <a:rPr lang="pt-BR" sz="1800" b="1" dirty="0" err="1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.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6550" marR="0" lvl="0" indent="-333375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  	Esses cinco níveis são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conjuntos de cargos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 de mesma hierarquia, classificados a partir de alguns requisitos, como escolaridade, nível de responsabilidade, conhecimentos, habilidades específicas, formação especializada, experiência, risco e esforço físico para o desempenho de suas atribuições.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336550" marR="0" lvl="0" indent="-333375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     Cada um desses se divide em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quatro Níveis de Capacitação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(I, II, III e IV), possuindo, cada um,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16 Padrões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de Vencimento Básico.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4" name="Google Shape;144;p8"/>
          <p:cNvSpPr txBox="1"/>
          <p:nvPr/>
        </p:nvSpPr>
        <p:spPr>
          <a:xfrm>
            <a:off x="823913" y="846138"/>
            <a:ext cx="7780337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Estrutura do PCCTAE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/>
          <p:nvPr/>
        </p:nvSpPr>
        <p:spPr>
          <a:xfrm>
            <a:off x="684213" y="2205038"/>
            <a:ext cx="7704137" cy="428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6550" marR="0" lvl="0" indent="-333375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 ingresso na carreira é realizado por meio de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Concurso Público,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de provas ou de provas e títulos, e o posicionamento ocorre sempre no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Padrão de Vencimento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inicial do primeiro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Nível de Capacitação,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do respectivo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Nível de Classificação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observadas a escolaridade e a experiência estabelecidas no Anexo II da Lei </a:t>
            </a:r>
            <a:r>
              <a:rPr lang="pt-BR" sz="18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11.091/2005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sym typeface="Arial"/>
              </a:rPr>
              <a:t>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2" name="Google Shape;152;p9"/>
          <p:cNvSpPr txBox="1"/>
          <p:nvPr/>
        </p:nvSpPr>
        <p:spPr>
          <a:xfrm>
            <a:off x="823913" y="846138"/>
            <a:ext cx="7780337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Ingresso na Carreira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2822</Words>
  <Application>Microsoft Office PowerPoint</Application>
  <PresentationFormat>Apresentação na tela (4:3)</PresentationFormat>
  <Paragraphs>298</Paragraphs>
  <Slides>41</Slides>
  <Notes>37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1_Design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Pró-Reitoria de Gestão de Pessoas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Cursos de Capacitação</vt:lpstr>
      <vt:lpstr>Outros serviços de capacitação e qualificação</vt:lpstr>
      <vt:lpstr>Outros serviços de capacitação e qualificação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Leacyr</dc:creator>
  <cp:lastModifiedBy>Admin</cp:lastModifiedBy>
  <cp:revision>33</cp:revision>
  <dcterms:created xsi:type="dcterms:W3CDTF">2013-06-26T17:24:50Z</dcterms:created>
  <dcterms:modified xsi:type="dcterms:W3CDTF">2020-09-28T19:52:04Z</dcterms:modified>
</cp:coreProperties>
</file>